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5" r:id="rId7"/>
    <p:sldId id="258" r:id="rId8"/>
    <p:sldId id="259" r:id="rId9"/>
    <p:sldId id="260" r:id="rId10"/>
    <p:sldId id="268" r:id="rId11"/>
    <p:sldId id="267" r:id="rId12"/>
    <p:sldId id="270" r:id="rId13"/>
    <p:sldId id="269" r:id="rId14"/>
    <p:sldId id="263" r:id="rId15"/>
    <p:sldId id="271" r:id="rId16"/>
    <p:sldId id="261"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946FA-A2D8-4E3D-85A9-82E317C1E714}" v="44" dt="2022-09-13T11:21:50.274"/>
    <p1510:client id="{2C2B1D90-2DD5-036C-FE35-BE6C11258CEC}" v="49" dt="2022-09-20T15:58:41.948"/>
    <p1510:client id="{4D142BF5-4AFF-197F-CF97-4E2FE0FC0954}" v="351" dt="2022-09-20T08:18:56.906"/>
    <p1510:client id="{4DDD45AB-3767-249F-BCBC-A954151CCF0B}" v="47" dt="2022-09-26T13:48:29.641"/>
    <p1510:client id="{798BB2D4-89E9-76FF-1DDC-CABB555C6A5A}" v="49" dt="2022-09-26T20:05:25.865"/>
    <p1510:client id="{88E3384A-19B7-1D44-9AED-064A8391EEE9}" v="157" dt="2022-09-23T07:27:44.906"/>
    <p1510:client id="{94C32F1C-2396-0729-9DCF-031DD69CAFE8}" v="132" dt="2022-09-21T12:10:39.830"/>
    <p1510:client id="{F6C58DDF-E399-52BC-7AE3-C050454C7D05}" v="576" dt="2022-09-21T13:08:54.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3" d="100"/>
          <a:sy n="73"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UCI2mu7URBc"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youtu.be/TkXcabDUg7Q" TargetMode="External"/><Relationship Id="rId7" Type="http://schemas.openxmlformats.org/officeDocument/2006/relationships/image" Target="../media/image9.png"/><Relationship Id="rId2" Type="http://schemas.openxmlformats.org/officeDocument/2006/relationships/hyperlink" Target="https://home.oxfordowl.co.uk/reading/what-is-letters-and-sound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teachyourmonster.org/account" TargetMode="External"/><Relationship Id="rId4" Type="http://schemas.openxmlformats.org/officeDocument/2006/relationships/hyperlink" Target="https://www.ruthmiskin.com/par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dEzfpod5w_Q"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a:cs typeface="Calibri Light"/>
              </a:rPr>
              <a:t>Phonics Workshop</a:t>
            </a:r>
            <a:endParaRPr lang="en-US" sz="8000" b="1" dirty="0"/>
          </a:p>
        </p:txBody>
      </p:sp>
      <p:sp>
        <p:nvSpPr>
          <p:cNvPr id="3" name="Subtitle 2"/>
          <p:cNvSpPr>
            <a:spLocks noGrp="1"/>
          </p:cNvSpPr>
          <p:nvPr>
            <p:ph type="subTitle" idx="1"/>
          </p:nvPr>
        </p:nvSpPr>
        <p:spPr/>
        <p:txBody>
          <a:bodyPr vert="horz" lIns="91440" tIns="45720" rIns="91440" bIns="45720" rtlCol="0" anchor="t">
            <a:normAutofit/>
          </a:bodyPr>
          <a:lstStyle/>
          <a:p>
            <a:r>
              <a:rPr lang="en-US" sz="3600" dirty="0">
                <a:cs typeface="Calibri"/>
              </a:rPr>
              <a:t>Monica Sharma (Head of English)</a:t>
            </a:r>
          </a:p>
          <a:p>
            <a:r>
              <a:rPr lang="en-US" sz="3600" dirty="0">
                <a:cs typeface="Calibri"/>
              </a:rPr>
              <a:t>Lydia Jenkins (Phonics Lead)</a:t>
            </a:r>
          </a:p>
        </p:txBody>
      </p:sp>
      <p:pic>
        <p:nvPicPr>
          <p:cNvPr id="4" name="Picture 4">
            <a:extLst>
              <a:ext uri="{FF2B5EF4-FFF2-40B4-BE49-F238E27FC236}">
                <a16:creationId xmlns:a16="http://schemas.microsoft.com/office/drawing/2014/main" id="{F1E3EA62-4DC8-6ABD-2162-472388A417B9}"/>
              </a:ext>
            </a:extLst>
          </p:cNvPr>
          <p:cNvPicPr>
            <a:picLocks noChangeAspect="1"/>
          </p:cNvPicPr>
          <p:nvPr/>
        </p:nvPicPr>
        <p:blipFill>
          <a:blip r:embed="rId2"/>
          <a:stretch>
            <a:fillRect/>
          </a:stretch>
        </p:blipFill>
        <p:spPr>
          <a:xfrm>
            <a:off x="9859493" y="3600888"/>
            <a:ext cx="2245784" cy="3189562"/>
          </a:xfrm>
          <a:prstGeom prst="rect">
            <a:avLst/>
          </a:prstGeom>
        </p:spPr>
      </p:pic>
      <p:pic>
        <p:nvPicPr>
          <p:cNvPr id="5" name="Picture 5" descr="Logo&#10;&#10;Description automatically generated">
            <a:extLst>
              <a:ext uri="{FF2B5EF4-FFF2-40B4-BE49-F238E27FC236}">
                <a16:creationId xmlns:a16="http://schemas.microsoft.com/office/drawing/2014/main" id="{191D5504-AFAC-9EED-73BF-C83EF958DA29}"/>
              </a:ext>
            </a:extLst>
          </p:cNvPr>
          <p:cNvPicPr>
            <a:picLocks noChangeAspect="1"/>
          </p:cNvPicPr>
          <p:nvPr/>
        </p:nvPicPr>
        <p:blipFill>
          <a:blip r:embed="rId3"/>
          <a:stretch>
            <a:fillRect/>
          </a:stretch>
        </p:blipFill>
        <p:spPr>
          <a:xfrm>
            <a:off x="298150" y="192477"/>
            <a:ext cx="2940529" cy="161349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ACCA-CD90-30EF-76FB-163A892268C8}"/>
              </a:ext>
            </a:extLst>
          </p:cNvPr>
          <p:cNvSpPr>
            <a:spLocks noGrp="1"/>
          </p:cNvSpPr>
          <p:nvPr>
            <p:ph type="title"/>
          </p:nvPr>
        </p:nvSpPr>
        <p:spPr>
          <a:xfrm>
            <a:off x="3253596" y="408257"/>
            <a:ext cx="8100204" cy="1296808"/>
          </a:xfrm>
        </p:spPr>
        <p:txBody>
          <a:bodyPr>
            <a:normAutofit/>
          </a:bodyPr>
          <a:lstStyle/>
          <a:p>
            <a:r>
              <a:rPr lang="en-US" dirty="0">
                <a:ea typeface="Calibri Light"/>
                <a:cs typeface="Calibri Light"/>
              </a:rPr>
              <a:t>Spellings</a:t>
            </a:r>
            <a:endParaRPr lang="en-US" dirty="0"/>
          </a:p>
        </p:txBody>
      </p:sp>
      <p:sp>
        <p:nvSpPr>
          <p:cNvPr id="3" name="Content Placeholder 2">
            <a:extLst>
              <a:ext uri="{FF2B5EF4-FFF2-40B4-BE49-F238E27FC236}">
                <a16:creationId xmlns:a16="http://schemas.microsoft.com/office/drawing/2014/main" id="{39A7EACE-DC36-C707-95E4-CCAB94FBF275}"/>
              </a:ext>
            </a:extLst>
          </p:cNvPr>
          <p:cNvSpPr>
            <a:spLocks noGrp="1"/>
          </p:cNvSpPr>
          <p:nvPr>
            <p:ph idx="1"/>
          </p:nvPr>
        </p:nvSpPr>
        <p:spPr/>
        <p:txBody>
          <a:bodyPr vert="horz" lIns="91440" tIns="45720" rIns="91440" bIns="45720" rtlCol="0" anchor="t">
            <a:normAutofit fontScale="85000" lnSpcReduction="20000"/>
          </a:bodyPr>
          <a:lstStyle/>
          <a:p>
            <a:r>
              <a:rPr lang="en-US" b="1" u="sng" dirty="0">
                <a:cs typeface="Calibri"/>
              </a:rPr>
              <a:t>Fred Fingers</a:t>
            </a:r>
            <a:endParaRPr lang="en-US" dirty="0">
              <a:ea typeface="+mn-lt"/>
              <a:cs typeface="+mn-lt"/>
            </a:endParaRPr>
          </a:p>
          <a:p>
            <a:r>
              <a:rPr lang="en-US" dirty="0">
                <a:cs typeface="Calibri"/>
              </a:rPr>
              <a:t>Fred Fingers are used for spelling. Children hold up the hand that they do not write with. They sound out the word they are spelling and put up the correct number of fingers for the word.</a:t>
            </a:r>
            <a:endParaRPr lang="en-US" dirty="0">
              <a:ea typeface="+mn-lt"/>
              <a:cs typeface="+mn-lt"/>
            </a:endParaRPr>
          </a:p>
          <a:p>
            <a:r>
              <a:rPr lang="en-US" dirty="0">
                <a:cs typeface="Calibri"/>
              </a:rPr>
              <a:t>For example: m-</a:t>
            </a:r>
            <a:r>
              <a:rPr lang="en-US" dirty="0" err="1">
                <a:cs typeface="Calibri"/>
              </a:rPr>
              <a:t>ee</a:t>
            </a:r>
            <a:r>
              <a:rPr lang="en-US" dirty="0">
                <a:cs typeface="Calibri"/>
              </a:rPr>
              <a:t>-t = 3 sounds = 3 fingers.</a:t>
            </a:r>
            <a:endParaRPr lang="en-US" dirty="0">
              <a:ea typeface="+mn-lt"/>
              <a:cs typeface="+mn-lt"/>
            </a:endParaRPr>
          </a:p>
          <a:p>
            <a:r>
              <a:rPr lang="en-US" dirty="0">
                <a:cs typeface="Calibri"/>
              </a:rPr>
              <a:t>Ask your child how many sounds they can hear in the word “meet”</a:t>
            </a:r>
            <a:endParaRPr lang="en-US" dirty="0">
              <a:ea typeface="+mn-lt"/>
              <a:cs typeface="+mn-lt"/>
            </a:endParaRPr>
          </a:p>
          <a:p>
            <a:r>
              <a:rPr lang="en-US" dirty="0">
                <a:cs typeface="Calibri"/>
              </a:rPr>
              <a:t>Ask your child to put up their Fred Fingers (there should be three)</a:t>
            </a:r>
            <a:endParaRPr lang="en-US" dirty="0">
              <a:ea typeface="+mn-lt"/>
              <a:cs typeface="+mn-lt"/>
            </a:endParaRPr>
          </a:p>
          <a:p>
            <a:r>
              <a:rPr lang="en-US" dirty="0">
                <a:cs typeface="Calibri"/>
              </a:rPr>
              <a:t>Using the hand that your child writes with, they pinch the first finger and say the first sound in the word ‘m’</a:t>
            </a:r>
            <a:endParaRPr lang="en-US" dirty="0">
              <a:ea typeface="+mn-lt"/>
              <a:cs typeface="+mn-lt"/>
            </a:endParaRPr>
          </a:p>
          <a:p>
            <a:r>
              <a:rPr lang="en-US" dirty="0">
                <a:cs typeface="Calibri"/>
              </a:rPr>
              <a:t>Pinch the middle finger and say ‘</a:t>
            </a:r>
            <a:r>
              <a:rPr lang="en-US" dirty="0" err="1">
                <a:cs typeface="Calibri"/>
              </a:rPr>
              <a:t>ee</a:t>
            </a:r>
            <a:r>
              <a:rPr lang="en-US" dirty="0">
                <a:cs typeface="Calibri"/>
              </a:rPr>
              <a:t>’</a:t>
            </a:r>
            <a:endParaRPr lang="en-US" dirty="0">
              <a:ea typeface="+mn-lt"/>
              <a:cs typeface="+mn-lt"/>
            </a:endParaRPr>
          </a:p>
          <a:p>
            <a:r>
              <a:rPr lang="en-US" dirty="0">
                <a:cs typeface="Calibri"/>
              </a:rPr>
              <a:t>Pinch the last finger and say ‘t’</a:t>
            </a:r>
            <a:endParaRPr lang="en-US" dirty="0">
              <a:ea typeface="+mn-lt"/>
              <a:cs typeface="+mn-lt"/>
            </a:endParaRPr>
          </a:p>
          <a:p>
            <a:r>
              <a:rPr lang="en-US" dirty="0">
                <a:cs typeface="Calibri"/>
              </a:rPr>
              <a:t>Fingers are pinched left to right, as we would read.</a:t>
            </a:r>
            <a:endParaRPr lang="en-US" dirty="0">
              <a:ea typeface="+mn-lt"/>
              <a:cs typeface="+mn-lt"/>
            </a:endParaRPr>
          </a:p>
          <a:p>
            <a:endParaRPr lang="en-US" dirty="0">
              <a:highlight>
                <a:srgbClr val="FFFF00"/>
              </a:highlight>
              <a:cs typeface="Calibri"/>
            </a:endParaRPr>
          </a:p>
          <a:p>
            <a:endParaRPr lang="en-US" dirty="0">
              <a:highlight>
                <a:srgbClr val="FFFF00"/>
              </a:highlight>
              <a:cs typeface="Calibri"/>
            </a:endParaRPr>
          </a:p>
        </p:txBody>
      </p:sp>
      <p:pic>
        <p:nvPicPr>
          <p:cNvPr id="5" name="Picture 4" descr="Logo&#10;&#10;Description automatically generated">
            <a:extLst>
              <a:ext uri="{FF2B5EF4-FFF2-40B4-BE49-F238E27FC236}">
                <a16:creationId xmlns:a16="http://schemas.microsoft.com/office/drawing/2014/main" id="{30F153F4-8FBD-97B8-7128-0BBB3E8AA986}"/>
              </a:ext>
            </a:extLst>
          </p:cNvPr>
          <p:cNvPicPr>
            <a:picLocks noChangeAspect="1"/>
          </p:cNvPicPr>
          <p:nvPr/>
        </p:nvPicPr>
        <p:blipFill>
          <a:blip r:embed="rId2"/>
          <a:stretch>
            <a:fillRect/>
          </a:stretch>
        </p:blipFill>
        <p:spPr>
          <a:xfrm>
            <a:off x="571321" y="293119"/>
            <a:ext cx="2307925" cy="1297197"/>
          </a:xfrm>
          <a:prstGeom prst="rect">
            <a:avLst/>
          </a:prstGeom>
        </p:spPr>
      </p:pic>
      <p:pic>
        <p:nvPicPr>
          <p:cNvPr id="7" name="Picture 4">
            <a:extLst>
              <a:ext uri="{FF2B5EF4-FFF2-40B4-BE49-F238E27FC236}">
                <a16:creationId xmlns:a16="http://schemas.microsoft.com/office/drawing/2014/main" id="{3BFB67D5-A4F8-5F0D-3EFC-9EF9084F6323}"/>
              </a:ext>
            </a:extLst>
          </p:cNvPr>
          <p:cNvPicPr>
            <a:picLocks noChangeAspect="1"/>
          </p:cNvPicPr>
          <p:nvPr/>
        </p:nvPicPr>
        <p:blipFill>
          <a:blip r:embed="rId3"/>
          <a:stretch>
            <a:fillRect/>
          </a:stretch>
        </p:blipFill>
        <p:spPr>
          <a:xfrm>
            <a:off x="10155559" y="4579213"/>
            <a:ext cx="1417023" cy="2016277"/>
          </a:xfrm>
          <a:prstGeom prst="rect">
            <a:avLst/>
          </a:prstGeom>
        </p:spPr>
      </p:pic>
    </p:spTree>
    <p:extLst>
      <p:ext uri="{BB962C8B-B14F-4D97-AF65-F5344CB8AC3E}">
        <p14:creationId xmlns:p14="http://schemas.microsoft.com/office/powerpoint/2010/main" val="169867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1B8C-8433-0822-FF34-5C4CA5F7CBF1}"/>
              </a:ext>
            </a:extLst>
          </p:cNvPr>
          <p:cNvSpPr>
            <a:spLocks noGrp="1"/>
          </p:cNvSpPr>
          <p:nvPr>
            <p:ph type="title"/>
          </p:nvPr>
        </p:nvSpPr>
        <p:spPr>
          <a:xfrm>
            <a:off x="3771181" y="365125"/>
            <a:ext cx="7582619" cy="1339940"/>
          </a:xfrm>
        </p:spPr>
        <p:txBody>
          <a:bodyPr/>
          <a:lstStyle/>
          <a:p>
            <a:r>
              <a:rPr lang="en-US" b="1" u="sng" dirty="0">
                <a:ea typeface="Calibri Light"/>
                <a:cs typeface="Calibri Light"/>
              </a:rPr>
              <a:t>How to:</a:t>
            </a:r>
            <a:endParaRPr lang="en-US" b="1" u="sng">
              <a:ea typeface="Calibri Light"/>
              <a:cs typeface="Calibri Light"/>
            </a:endParaRPr>
          </a:p>
        </p:txBody>
      </p:sp>
      <p:sp>
        <p:nvSpPr>
          <p:cNvPr id="3" name="Content Placeholder 2">
            <a:extLst>
              <a:ext uri="{FF2B5EF4-FFF2-40B4-BE49-F238E27FC236}">
                <a16:creationId xmlns:a16="http://schemas.microsoft.com/office/drawing/2014/main" id="{7EC0B296-59FF-69B6-99F9-9275E3F69AF3}"/>
              </a:ext>
            </a:extLst>
          </p:cNvPr>
          <p:cNvSpPr>
            <a:spLocks noGrp="1"/>
          </p:cNvSpPr>
          <p:nvPr>
            <p:ph idx="1"/>
          </p:nvPr>
        </p:nvSpPr>
        <p:spPr>
          <a:xfrm>
            <a:off x="685800" y="1642745"/>
            <a:ext cx="10515600" cy="4351338"/>
          </a:xfrm>
        </p:spPr>
        <p:txBody>
          <a:bodyPr vert="horz" lIns="91440" tIns="45720" rIns="91440" bIns="45720" rtlCol="0" anchor="t">
            <a:normAutofit/>
          </a:bodyPr>
          <a:lstStyle/>
          <a:p>
            <a:pPr marL="0" indent="0">
              <a:buNone/>
            </a:pPr>
            <a:r>
              <a:rPr lang="en-US" dirty="0">
                <a:ea typeface="+mn-lt"/>
                <a:cs typeface="+mn-lt"/>
                <a:hlinkClick r:id="rId2"/>
              </a:rPr>
              <a:t>https://youtu.be/UCI2mu7URBc</a:t>
            </a:r>
            <a:endParaRPr lang="en-US">
              <a:ea typeface="+mn-lt"/>
              <a:cs typeface="+mn-lt"/>
            </a:endParaRPr>
          </a:p>
          <a:p>
            <a:pPr marL="0" indent="0">
              <a:buNone/>
            </a:pPr>
            <a:endParaRPr lang="en-US" dirty="0">
              <a:ea typeface="+mn-lt"/>
              <a:cs typeface="+mn-lt"/>
            </a:endParaRPr>
          </a:p>
          <a:p>
            <a:pPr marL="0" indent="0">
              <a:buNone/>
            </a:pPr>
            <a:endParaRPr lang="en-US" dirty="0">
              <a:ea typeface="+mn-lt"/>
              <a:cs typeface="+mn-lt"/>
            </a:endParaRPr>
          </a:p>
        </p:txBody>
      </p:sp>
      <p:pic>
        <p:nvPicPr>
          <p:cNvPr id="4" name="Picture 4" descr="A picture containing text, person, indoor, wall&#10;&#10;Description automatically generated">
            <a:extLst>
              <a:ext uri="{FF2B5EF4-FFF2-40B4-BE49-F238E27FC236}">
                <a16:creationId xmlns:a16="http://schemas.microsoft.com/office/drawing/2014/main" id="{4F733F53-8E2A-C691-BD7A-59B072B066F7}"/>
              </a:ext>
            </a:extLst>
          </p:cNvPr>
          <p:cNvPicPr>
            <a:picLocks noChangeAspect="1"/>
          </p:cNvPicPr>
          <p:nvPr/>
        </p:nvPicPr>
        <p:blipFill>
          <a:blip r:embed="rId3"/>
          <a:stretch>
            <a:fillRect/>
          </a:stretch>
        </p:blipFill>
        <p:spPr>
          <a:xfrm>
            <a:off x="741680" y="2384007"/>
            <a:ext cx="7101840" cy="3969586"/>
          </a:xfrm>
          <a:prstGeom prst="rect">
            <a:avLst/>
          </a:prstGeom>
        </p:spPr>
      </p:pic>
      <p:pic>
        <p:nvPicPr>
          <p:cNvPr id="6" name="Picture 4" descr="A picture containing text, stationary&#10;&#10;Description automatically generated">
            <a:extLst>
              <a:ext uri="{FF2B5EF4-FFF2-40B4-BE49-F238E27FC236}">
                <a16:creationId xmlns:a16="http://schemas.microsoft.com/office/drawing/2014/main" id="{79EC276B-F9F7-878F-2AD1-910C835339BA}"/>
              </a:ext>
            </a:extLst>
          </p:cNvPr>
          <p:cNvPicPr>
            <a:picLocks noChangeAspect="1"/>
          </p:cNvPicPr>
          <p:nvPr/>
        </p:nvPicPr>
        <p:blipFill>
          <a:blip r:embed="rId4"/>
          <a:stretch>
            <a:fillRect/>
          </a:stretch>
        </p:blipFill>
        <p:spPr>
          <a:xfrm>
            <a:off x="9681106" y="2868305"/>
            <a:ext cx="2279665" cy="3209598"/>
          </a:xfrm>
          <a:prstGeom prst="rect">
            <a:avLst/>
          </a:prstGeom>
        </p:spPr>
      </p:pic>
      <p:pic>
        <p:nvPicPr>
          <p:cNvPr id="8" name="Picture 7" descr="Logo&#10;&#10;Description automatically generated">
            <a:extLst>
              <a:ext uri="{FF2B5EF4-FFF2-40B4-BE49-F238E27FC236}">
                <a16:creationId xmlns:a16="http://schemas.microsoft.com/office/drawing/2014/main" id="{B5387D6B-9F77-A544-B6BC-B1DAC46654D7}"/>
              </a:ext>
            </a:extLst>
          </p:cNvPr>
          <p:cNvPicPr>
            <a:picLocks noChangeAspect="1"/>
          </p:cNvPicPr>
          <p:nvPr/>
        </p:nvPicPr>
        <p:blipFill>
          <a:blip r:embed="rId5"/>
          <a:stretch>
            <a:fillRect/>
          </a:stretch>
        </p:blipFill>
        <p:spPr>
          <a:xfrm>
            <a:off x="571321" y="293119"/>
            <a:ext cx="2307925" cy="1297197"/>
          </a:xfrm>
          <a:prstGeom prst="rect">
            <a:avLst/>
          </a:prstGeom>
        </p:spPr>
      </p:pic>
    </p:spTree>
    <p:extLst>
      <p:ext uri="{BB962C8B-B14F-4D97-AF65-F5344CB8AC3E}">
        <p14:creationId xmlns:p14="http://schemas.microsoft.com/office/powerpoint/2010/main" val="62428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ACCA-CD90-30EF-76FB-163A892268C8}"/>
              </a:ext>
            </a:extLst>
          </p:cNvPr>
          <p:cNvSpPr>
            <a:spLocks noGrp="1"/>
          </p:cNvSpPr>
          <p:nvPr>
            <p:ph type="title"/>
          </p:nvPr>
        </p:nvSpPr>
        <p:spPr>
          <a:xfrm>
            <a:off x="3253596" y="408257"/>
            <a:ext cx="8100204" cy="1296808"/>
          </a:xfrm>
        </p:spPr>
        <p:txBody>
          <a:bodyPr>
            <a:normAutofit/>
          </a:bodyPr>
          <a:lstStyle/>
          <a:p>
            <a:r>
              <a:rPr lang="en-US" dirty="0">
                <a:ea typeface="+mj-lt"/>
                <a:cs typeface="+mj-lt"/>
              </a:rPr>
              <a:t>Children who have two books</a:t>
            </a:r>
            <a:endParaRPr lang="en-US" dirty="0"/>
          </a:p>
        </p:txBody>
      </p:sp>
      <p:sp>
        <p:nvSpPr>
          <p:cNvPr id="3" name="Content Placeholder 2">
            <a:extLst>
              <a:ext uri="{FF2B5EF4-FFF2-40B4-BE49-F238E27FC236}">
                <a16:creationId xmlns:a16="http://schemas.microsoft.com/office/drawing/2014/main" id="{39A7EACE-DC36-C707-95E4-CCAB94FBF275}"/>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We continually assess to see where our children are with their reading fluency.  We find that children who find reading challenging may have gaps in their phonics, which we address in English lessons and additional interventions. </a:t>
            </a:r>
            <a:endParaRPr lang="en-US">
              <a:ea typeface="Calibri" panose="020F0502020204030204"/>
              <a:cs typeface="Calibri"/>
            </a:endParaRPr>
          </a:p>
          <a:p>
            <a:r>
              <a:rPr lang="en-US" dirty="0">
                <a:ea typeface="+mn-lt"/>
                <a:cs typeface="+mn-lt"/>
              </a:rPr>
              <a:t>Your child may come home with two reading books.  One of these books is for them to build up their phonics knowledge and sight words and the other is for them to read with an adult, with the adult taking the lead.  This will mean that the pupil will be </a:t>
            </a:r>
            <a:r>
              <a:rPr lang="en-US" dirty="0" err="1">
                <a:ea typeface="+mn-lt"/>
                <a:cs typeface="+mn-lt"/>
              </a:rPr>
              <a:t>practising</a:t>
            </a:r>
            <a:r>
              <a:rPr lang="en-US" dirty="0">
                <a:ea typeface="+mn-lt"/>
                <a:cs typeface="+mn-lt"/>
              </a:rPr>
              <a:t> their phonics as well as being exposed to books that they are interested in and will increase their vocabulary, hence encouraging their love of reading. If your child is receiving two books, the school will notify you of this.</a:t>
            </a:r>
            <a:endParaRPr lang="en-US" dirty="0"/>
          </a:p>
          <a:p>
            <a:r>
              <a:rPr lang="en-US" dirty="0">
                <a:ea typeface="+mn-lt"/>
                <a:cs typeface="+mn-lt"/>
              </a:rPr>
              <a:t>Your child may also be given additional Bug Club homework or Rapid Read homework to encourage their reading fluency or comprehension.  If this is the case, again the school will notify you.</a:t>
            </a:r>
            <a:endParaRPr lang="en-US" dirty="0"/>
          </a:p>
          <a:p>
            <a:endParaRPr lang="en-US" dirty="0">
              <a:highlight>
                <a:srgbClr val="FFFF00"/>
              </a:highlight>
              <a:ea typeface="Calibri"/>
              <a:cs typeface="Calibri"/>
            </a:endParaRPr>
          </a:p>
          <a:p>
            <a:endParaRPr lang="en-US" dirty="0">
              <a:highlight>
                <a:srgbClr val="FFFF00"/>
              </a:highlight>
              <a:cs typeface="Calibri"/>
            </a:endParaRPr>
          </a:p>
        </p:txBody>
      </p:sp>
      <p:pic>
        <p:nvPicPr>
          <p:cNvPr id="5" name="Picture 4" descr="Logo&#10;&#10;Description automatically generated">
            <a:extLst>
              <a:ext uri="{FF2B5EF4-FFF2-40B4-BE49-F238E27FC236}">
                <a16:creationId xmlns:a16="http://schemas.microsoft.com/office/drawing/2014/main" id="{30F153F4-8FBD-97B8-7128-0BBB3E8AA986}"/>
              </a:ext>
            </a:extLst>
          </p:cNvPr>
          <p:cNvPicPr>
            <a:picLocks noChangeAspect="1"/>
          </p:cNvPicPr>
          <p:nvPr/>
        </p:nvPicPr>
        <p:blipFill>
          <a:blip r:embed="rId2"/>
          <a:stretch>
            <a:fillRect/>
          </a:stretch>
        </p:blipFill>
        <p:spPr>
          <a:xfrm>
            <a:off x="571321" y="293119"/>
            <a:ext cx="2307925" cy="1297197"/>
          </a:xfrm>
          <a:prstGeom prst="rect">
            <a:avLst/>
          </a:prstGeom>
        </p:spPr>
      </p:pic>
      <p:pic>
        <p:nvPicPr>
          <p:cNvPr id="7" name="Picture 4">
            <a:extLst>
              <a:ext uri="{FF2B5EF4-FFF2-40B4-BE49-F238E27FC236}">
                <a16:creationId xmlns:a16="http://schemas.microsoft.com/office/drawing/2014/main" id="{3BFB67D5-A4F8-5F0D-3EFC-9EF9084F6323}"/>
              </a:ext>
            </a:extLst>
          </p:cNvPr>
          <p:cNvPicPr>
            <a:picLocks noChangeAspect="1"/>
          </p:cNvPicPr>
          <p:nvPr/>
        </p:nvPicPr>
        <p:blipFill>
          <a:blip r:embed="rId3"/>
          <a:stretch>
            <a:fillRect/>
          </a:stretch>
        </p:blipFill>
        <p:spPr>
          <a:xfrm>
            <a:off x="10730653" y="165362"/>
            <a:ext cx="1258873" cy="1786240"/>
          </a:xfrm>
          <a:prstGeom prst="rect">
            <a:avLst/>
          </a:prstGeom>
        </p:spPr>
      </p:pic>
    </p:spTree>
    <p:extLst>
      <p:ext uri="{BB962C8B-B14F-4D97-AF65-F5344CB8AC3E}">
        <p14:creationId xmlns:p14="http://schemas.microsoft.com/office/powerpoint/2010/main" val="98197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EDC0C-C942-EDB6-B65B-30412B1C31A3}"/>
              </a:ext>
            </a:extLst>
          </p:cNvPr>
          <p:cNvSpPr>
            <a:spLocks noGrp="1"/>
          </p:cNvSpPr>
          <p:nvPr>
            <p:ph idx="1"/>
          </p:nvPr>
        </p:nvSpPr>
        <p:spPr/>
        <p:txBody>
          <a:bodyPr vert="horz" lIns="91440" tIns="45720" rIns="91440" bIns="45720" rtlCol="0" anchor="t">
            <a:normAutofit/>
          </a:bodyPr>
          <a:lstStyle/>
          <a:p>
            <a:r>
              <a:rPr lang="en-US" dirty="0">
                <a:ea typeface="+mn-lt"/>
                <a:cs typeface="+mn-lt"/>
              </a:rPr>
              <a:t>Have a look at the resources on your table</a:t>
            </a:r>
          </a:p>
          <a:p>
            <a:r>
              <a:rPr lang="en-US" dirty="0">
                <a:cs typeface="Calibri"/>
              </a:rPr>
              <a:t>Feel free to ask us any questions </a:t>
            </a:r>
            <a:endParaRPr lang="en-US" dirty="0">
              <a:ea typeface="Calibri"/>
              <a:cs typeface="Calibri"/>
            </a:endParaRPr>
          </a:p>
        </p:txBody>
      </p:sp>
      <p:pic>
        <p:nvPicPr>
          <p:cNvPr id="5" name="Picture 4" descr="Logo&#10;&#10;Description automatically generated">
            <a:extLst>
              <a:ext uri="{FF2B5EF4-FFF2-40B4-BE49-F238E27FC236}">
                <a16:creationId xmlns:a16="http://schemas.microsoft.com/office/drawing/2014/main" id="{2941AADC-E266-62B1-CF1D-586B640427F2}"/>
              </a:ext>
            </a:extLst>
          </p:cNvPr>
          <p:cNvPicPr>
            <a:picLocks noChangeAspect="1"/>
          </p:cNvPicPr>
          <p:nvPr/>
        </p:nvPicPr>
        <p:blipFill>
          <a:blip r:embed="rId2"/>
          <a:stretch>
            <a:fillRect/>
          </a:stretch>
        </p:blipFill>
        <p:spPr>
          <a:xfrm>
            <a:off x="571321" y="293119"/>
            <a:ext cx="2307925" cy="1297197"/>
          </a:xfrm>
          <a:prstGeom prst="rect">
            <a:avLst/>
          </a:prstGeom>
        </p:spPr>
      </p:pic>
      <p:pic>
        <p:nvPicPr>
          <p:cNvPr id="7" name="Picture 4" descr="A picture containing text, stationary&#10;&#10;Description automatically generated">
            <a:extLst>
              <a:ext uri="{FF2B5EF4-FFF2-40B4-BE49-F238E27FC236}">
                <a16:creationId xmlns:a16="http://schemas.microsoft.com/office/drawing/2014/main" id="{82E760BC-1E99-D089-ACC6-E9BFFC595B73}"/>
              </a:ext>
            </a:extLst>
          </p:cNvPr>
          <p:cNvPicPr>
            <a:picLocks noChangeAspect="1"/>
          </p:cNvPicPr>
          <p:nvPr/>
        </p:nvPicPr>
        <p:blipFill>
          <a:blip r:embed="rId3"/>
          <a:stretch>
            <a:fillRect/>
          </a:stretch>
        </p:blipFill>
        <p:spPr>
          <a:xfrm>
            <a:off x="9681106" y="2868305"/>
            <a:ext cx="2279665" cy="3209598"/>
          </a:xfrm>
          <a:prstGeom prst="rect">
            <a:avLst/>
          </a:prstGeom>
        </p:spPr>
      </p:pic>
    </p:spTree>
    <p:extLst>
      <p:ext uri="{BB962C8B-B14F-4D97-AF65-F5344CB8AC3E}">
        <p14:creationId xmlns:p14="http://schemas.microsoft.com/office/powerpoint/2010/main" val="391346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1306-9037-C7E8-D24E-75A181334CE0}"/>
              </a:ext>
            </a:extLst>
          </p:cNvPr>
          <p:cNvSpPr>
            <a:spLocks noGrp="1"/>
          </p:cNvSpPr>
          <p:nvPr>
            <p:ph type="title"/>
          </p:nvPr>
        </p:nvSpPr>
        <p:spPr>
          <a:xfrm>
            <a:off x="127000" y="50165"/>
            <a:ext cx="10515600" cy="1325563"/>
          </a:xfrm>
        </p:spPr>
        <p:txBody>
          <a:bodyPr/>
          <a:lstStyle/>
          <a:p>
            <a:r>
              <a:rPr lang="en-US" b="1" u="sng" dirty="0">
                <a:cs typeface="Calibri Light"/>
              </a:rPr>
              <a:t>Resources</a:t>
            </a:r>
            <a:endParaRPr lang="en-US" b="1" u="sng" dirty="0"/>
          </a:p>
        </p:txBody>
      </p:sp>
      <p:sp>
        <p:nvSpPr>
          <p:cNvPr id="3" name="Content Placeholder 2">
            <a:extLst>
              <a:ext uri="{FF2B5EF4-FFF2-40B4-BE49-F238E27FC236}">
                <a16:creationId xmlns:a16="http://schemas.microsoft.com/office/drawing/2014/main" id="{ECF0C137-13AC-BB64-9A46-D6D9193FBA5C}"/>
              </a:ext>
            </a:extLst>
          </p:cNvPr>
          <p:cNvSpPr>
            <a:spLocks noGrp="1"/>
          </p:cNvSpPr>
          <p:nvPr>
            <p:ph idx="1"/>
          </p:nvPr>
        </p:nvSpPr>
        <p:spPr>
          <a:xfrm>
            <a:off x="207857" y="1215178"/>
            <a:ext cx="11135360" cy="5031674"/>
          </a:xfrm>
        </p:spPr>
        <p:txBody>
          <a:bodyPr vert="horz" lIns="91440" tIns="45720" rIns="91440" bIns="45720" rtlCol="0" anchor="t">
            <a:normAutofit fontScale="85000" lnSpcReduction="20000"/>
          </a:bodyPr>
          <a:lstStyle/>
          <a:p>
            <a:pPr marL="0" indent="0">
              <a:buNone/>
            </a:pPr>
            <a:r>
              <a:rPr lang="en-US" dirty="0">
                <a:cs typeface="Calibri"/>
              </a:rPr>
              <a:t>1. Oxford Owl</a:t>
            </a:r>
          </a:p>
          <a:p>
            <a:pPr marL="0" indent="0">
              <a:buNone/>
            </a:pPr>
            <a:r>
              <a:rPr lang="en-US" dirty="0">
                <a:ea typeface="+mn-lt"/>
                <a:cs typeface="+mn-lt"/>
                <a:hlinkClick r:id="rId2"/>
              </a:rPr>
              <a:t>https://home.oxfordowl.co.uk/reading/what-is-letters-and-sounds/</a:t>
            </a:r>
            <a:endParaRPr lang="en-US"/>
          </a:p>
          <a:p>
            <a:pPr marL="0" indent="0">
              <a:buNone/>
            </a:pPr>
            <a:r>
              <a:rPr lang="en-US" dirty="0">
                <a:ea typeface="+mn-lt"/>
                <a:cs typeface="+mn-lt"/>
              </a:rPr>
              <a:t>(Shows order of acquisition)</a:t>
            </a:r>
          </a:p>
          <a:p>
            <a:pPr marL="0" indent="0">
              <a:buNone/>
            </a:pPr>
            <a:endParaRPr lang="en-US" dirty="0">
              <a:ea typeface="+mn-lt"/>
              <a:cs typeface="+mn-lt"/>
            </a:endParaRPr>
          </a:p>
          <a:p>
            <a:pPr marL="0" indent="0">
              <a:buNone/>
            </a:pPr>
            <a:r>
              <a:rPr lang="en-US" dirty="0">
                <a:ea typeface="+mn-lt"/>
                <a:cs typeface="+mn-lt"/>
              </a:rPr>
              <a:t>2. Phonic Chart/ flash cards</a:t>
            </a:r>
          </a:p>
          <a:p>
            <a:pPr marL="0" indent="0">
              <a:buNone/>
            </a:pPr>
            <a:endParaRPr lang="en-US" dirty="0">
              <a:ea typeface="+mn-lt"/>
              <a:cs typeface="+mn-lt"/>
            </a:endParaRPr>
          </a:p>
          <a:p>
            <a:pPr marL="0" indent="0">
              <a:buNone/>
            </a:pPr>
            <a:r>
              <a:rPr lang="en-US" dirty="0">
                <a:ea typeface="+mn-lt"/>
                <a:cs typeface="+mn-lt"/>
              </a:rPr>
              <a:t>3. YouTube:</a:t>
            </a:r>
          </a:p>
          <a:p>
            <a:pPr marL="0" indent="0">
              <a:buNone/>
            </a:pPr>
            <a:r>
              <a:rPr lang="en-US" dirty="0">
                <a:ea typeface="+mn-lt"/>
                <a:cs typeface="+mn-lt"/>
              </a:rPr>
              <a:t> </a:t>
            </a:r>
            <a:r>
              <a:rPr lang="en-US" dirty="0">
                <a:ea typeface="+mn-lt"/>
                <a:cs typeface="+mn-lt"/>
                <a:hlinkClick r:id="rId3"/>
              </a:rPr>
              <a:t>https://youtu.be/TkXcabDUg7Q</a:t>
            </a:r>
            <a:endParaRPr lang="en-US">
              <a:ea typeface="+mn-lt"/>
              <a:cs typeface="+mn-lt"/>
            </a:endParaRPr>
          </a:p>
          <a:p>
            <a:pPr marL="0" indent="0">
              <a:buNone/>
            </a:pPr>
            <a:endParaRPr lang="en-US">
              <a:cs typeface="Calibri"/>
            </a:endParaRPr>
          </a:p>
          <a:p>
            <a:pPr marL="0" indent="0">
              <a:buNone/>
            </a:pPr>
            <a:r>
              <a:rPr lang="en-US" dirty="0">
                <a:ea typeface="+mn-lt"/>
                <a:cs typeface="+mn-lt"/>
              </a:rPr>
              <a:t>4. </a:t>
            </a:r>
            <a:r>
              <a:rPr lang="en-US" dirty="0">
                <a:ea typeface="+mn-lt"/>
                <a:cs typeface="+mn-lt"/>
                <a:hlinkClick r:id="rId4"/>
              </a:rPr>
              <a:t>Parents - Ruth Miskin Literacy </a:t>
            </a:r>
            <a:endParaRPr lang="en-US" dirty="0">
              <a:ea typeface="+mn-lt"/>
              <a:cs typeface="+mn-lt"/>
            </a:endParaRPr>
          </a:p>
          <a:p>
            <a:pPr marL="0" indent="0">
              <a:buNone/>
            </a:pPr>
            <a:endParaRPr lang="en-US" dirty="0">
              <a:ea typeface="+mn-lt"/>
              <a:cs typeface="+mn-lt"/>
            </a:endParaRPr>
          </a:p>
          <a:p>
            <a:pPr marL="0" indent="0">
              <a:buNone/>
            </a:pPr>
            <a:r>
              <a:rPr lang="en-US" dirty="0">
                <a:ea typeface="+mn-lt"/>
                <a:cs typeface="+mn-lt"/>
              </a:rPr>
              <a:t>5. Teach Your Monster to Read:</a:t>
            </a:r>
          </a:p>
          <a:p>
            <a:pPr marL="0" indent="0">
              <a:buNone/>
            </a:pPr>
            <a:r>
              <a:rPr lang="en-US" dirty="0">
                <a:ea typeface="+mn-lt"/>
                <a:cs typeface="+mn-lt"/>
                <a:hlinkClick r:id="rId5"/>
              </a:rPr>
              <a:t>https://www.teachyourmonster.org/account</a:t>
            </a:r>
            <a:r>
              <a:rPr lang="en-US" dirty="0">
                <a:ea typeface="+mn-lt"/>
                <a:cs typeface="+mn-lt"/>
              </a:rPr>
              <a:t> </a:t>
            </a:r>
            <a:endParaRPr lang="en-US">
              <a:ea typeface="+mn-lt"/>
              <a:cs typeface="+mn-lt"/>
            </a:endParaRPr>
          </a:p>
          <a:p>
            <a:pPr marL="0" indent="0">
              <a:buNone/>
            </a:pPr>
            <a:endParaRPr lang="en-US" dirty="0">
              <a:ea typeface="+mn-lt"/>
              <a:cs typeface="+mn-lt"/>
            </a:endParaRPr>
          </a:p>
          <a:p>
            <a:pPr marL="0" indent="0">
              <a:buNone/>
            </a:pPr>
            <a:endParaRPr lang="en-US" dirty="0">
              <a:ea typeface="+mn-lt"/>
              <a:cs typeface="+mn-lt"/>
            </a:endParaRPr>
          </a:p>
        </p:txBody>
      </p:sp>
      <p:pic>
        <p:nvPicPr>
          <p:cNvPr id="4" name="Picture 4" descr="Table&#10;&#10;Description automatically generated">
            <a:extLst>
              <a:ext uri="{FF2B5EF4-FFF2-40B4-BE49-F238E27FC236}">
                <a16:creationId xmlns:a16="http://schemas.microsoft.com/office/drawing/2014/main" id="{9F9F5E60-497C-9334-0717-F9E81B39BB7F}"/>
              </a:ext>
            </a:extLst>
          </p:cNvPr>
          <p:cNvPicPr>
            <a:picLocks noChangeAspect="1"/>
          </p:cNvPicPr>
          <p:nvPr/>
        </p:nvPicPr>
        <p:blipFill>
          <a:blip r:embed="rId6"/>
          <a:stretch>
            <a:fillRect/>
          </a:stretch>
        </p:blipFill>
        <p:spPr>
          <a:xfrm>
            <a:off x="4268893" y="2084104"/>
            <a:ext cx="2641600" cy="1871066"/>
          </a:xfrm>
          <a:prstGeom prst="rect">
            <a:avLst/>
          </a:prstGeom>
        </p:spPr>
      </p:pic>
      <p:pic>
        <p:nvPicPr>
          <p:cNvPr id="5" name="Picture 5" descr="Graphical user interface&#10;&#10;Description automatically generated">
            <a:extLst>
              <a:ext uri="{FF2B5EF4-FFF2-40B4-BE49-F238E27FC236}">
                <a16:creationId xmlns:a16="http://schemas.microsoft.com/office/drawing/2014/main" id="{93CE212B-F970-7E8A-CF89-B9EC3804934C}"/>
              </a:ext>
            </a:extLst>
          </p:cNvPr>
          <p:cNvPicPr>
            <a:picLocks noChangeAspect="1"/>
          </p:cNvPicPr>
          <p:nvPr/>
        </p:nvPicPr>
        <p:blipFill>
          <a:blip r:embed="rId7"/>
          <a:stretch>
            <a:fillRect/>
          </a:stretch>
        </p:blipFill>
        <p:spPr>
          <a:xfrm>
            <a:off x="6382597" y="4430297"/>
            <a:ext cx="3698240" cy="2428859"/>
          </a:xfrm>
          <a:prstGeom prst="rect">
            <a:avLst/>
          </a:prstGeom>
        </p:spPr>
      </p:pic>
      <p:pic>
        <p:nvPicPr>
          <p:cNvPr id="6" name="Picture 6" descr="Logo, company name&#10;&#10;Description automatically generated">
            <a:extLst>
              <a:ext uri="{FF2B5EF4-FFF2-40B4-BE49-F238E27FC236}">
                <a16:creationId xmlns:a16="http://schemas.microsoft.com/office/drawing/2014/main" id="{56DADF9F-F3D0-8129-42E2-694D3E38F0BF}"/>
              </a:ext>
            </a:extLst>
          </p:cNvPr>
          <p:cNvPicPr>
            <a:picLocks noChangeAspect="1"/>
          </p:cNvPicPr>
          <p:nvPr/>
        </p:nvPicPr>
        <p:blipFill>
          <a:blip r:embed="rId8"/>
          <a:stretch>
            <a:fillRect/>
          </a:stretch>
        </p:blipFill>
        <p:spPr>
          <a:xfrm>
            <a:off x="7476067" y="2748427"/>
            <a:ext cx="2743200" cy="1445815"/>
          </a:xfrm>
          <a:prstGeom prst="rect">
            <a:avLst/>
          </a:prstGeom>
        </p:spPr>
      </p:pic>
    </p:spTree>
    <p:extLst>
      <p:ext uri="{BB962C8B-B14F-4D97-AF65-F5344CB8AC3E}">
        <p14:creationId xmlns:p14="http://schemas.microsoft.com/office/powerpoint/2010/main" val="307070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9C1A0-CC19-9BAD-9E81-00D3BBCF8725}"/>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AA3015C4-F22F-233F-022D-5A7FC3582998}"/>
              </a:ext>
            </a:extLst>
          </p:cNvPr>
          <p:cNvPicPr>
            <a:picLocks noChangeAspect="1"/>
          </p:cNvPicPr>
          <p:nvPr/>
        </p:nvPicPr>
        <p:blipFill>
          <a:blip r:embed="rId2"/>
          <a:stretch>
            <a:fillRect/>
          </a:stretch>
        </p:blipFill>
        <p:spPr>
          <a:xfrm>
            <a:off x="452262" y="2160620"/>
            <a:ext cx="9551810" cy="4388840"/>
          </a:xfrm>
          <a:prstGeom prst="rect">
            <a:avLst/>
          </a:prstGeom>
        </p:spPr>
      </p:pic>
      <p:pic>
        <p:nvPicPr>
          <p:cNvPr id="5" name="Picture 5" descr="Logo&#10;&#10;Description automatically generated">
            <a:extLst>
              <a:ext uri="{FF2B5EF4-FFF2-40B4-BE49-F238E27FC236}">
                <a16:creationId xmlns:a16="http://schemas.microsoft.com/office/drawing/2014/main" id="{371457CB-5FA4-88DB-8C04-934F205AED1E}"/>
              </a:ext>
            </a:extLst>
          </p:cNvPr>
          <p:cNvPicPr>
            <a:picLocks noChangeAspect="1"/>
          </p:cNvPicPr>
          <p:nvPr/>
        </p:nvPicPr>
        <p:blipFill>
          <a:blip r:embed="rId3"/>
          <a:stretch>
            <a:fillRect/>
          </a:stretch>
        </p:blipFill>
        <p:spPr>
          <a:xfrm>
            <a:off x="542566" y="307496"/>
            <a:ext cx="2739246" cy="1512857"/>
          </a:xfrm>
          <a:prstGeom prst="rect">
            <a:avLst/>
          </a:prstGeom>
        </p:spPr>
      </p:pic>
      <p:pic>
        <p:nvPicPr>
          <p:cNvPr id="7" name="Picture 4">
            <a:extLst>
              <a:ext uri="{FF2B5EF4-FFF2-40B4-BE49-F238E27FC236}">
                <a16:creationId xmlns:a16="http://schemas.microsoft.com/office/drawing/2014/main" id="{836593E0-B9DF-CC5F-C8D5-78BA5210C36D}"/>
              </a:ext>
            </a:extLst>
          </p:cNvPr>
          <p:cNvPicPr>
            <a:picLocks noChangeAspect="1"/>
          </p:cNvPicPr>
          <p:nvPr/>
        </p:nvPicPr>
        <p:blipFill>
          <a:blip r:embed="rId4"/>
          <a:stretch>
            <a:fillRect/>
          </a:stretch>
        </p:blipFill>
        <p:spPr>
          <a:xfrm>
            <a:off x="10131065" y="3842507"/>
            <a:ext cx="1995578" cy="2834721"/>
          </a:xfrm>
          <a:prstGeom prst="rect">
            <a:avLst/>
          </a:prstGeom>
        </p:spPr>
      </p:pic>
    </p:spTree>
    <p:extLst>
      <p:ext uri="{BB962C8B-B14F-4D97-AF65-F5344CB8AC3E}">
        <p14:creationId xmlns:p14="http://schemas.microsoft.com/office/powerpoint/2010/main" val="410734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8C74-6138-B8D3-EA6B-4AED67DAD5E2}"/>
              </a:ext>
            </a:extLst>
          </p:cNvPr>
          <p:cNvSpPr>
            <a:spLocks noGrp="1"/>
          </p:cNvSpPr>
          <p:nvPr>
            <p:ph type="title"/>
          </p:nvPr>
        </p:nvSpPr>
        <p:spPr>
          <a:xfrm>
            <a:off x="3914954" y="365125"/>
            <a:ext cx="7438846" cy="1339940"/>
          </a:xfrm>
        </p:spPr>
        <p:txBody>
          <a:bodyPr/>
          <a:lstStyle/>
          <a:p>
            <a:r>
              <a:rPr lang="en-US" dirty="0">
                <a:cs typeface="Calibri Light"/>
              </a:rPr>
              <a:t>Reading At TMA</a:t>
            </a:r>
            <a:endParaRPr lang="en-US" dirty="0"/>
          </a:p>
        </p:txBody>
      </p:sp>
      <p:sp>
        <p:nvSpPr>
          <p:cNvPr id="3" name="Content Placeholder 2">
            <a:extLst>
              <a:ext uri="{FF2B5EF4-FFF2-40B4-BE49-F238E27FC236}">
                <a16:creationId xmlns:a16="http://schemas.microsoft.com/office/drawing/2014/main" id="{A429C1A0-CC19-9BAD-9E81-00D3BBCF8725}"/>
              </a:ext>
            </a:extLst>
          </p:cNvPr>
          <p:cNvSpPr>
            <a:spLocks noGrp="1"/>
          </p:cNvSpPr>
          <p:nvPr>
            <p:ph idx="1"/>
          </p:nvPr>
        </p:nvSpPr>
        <p:spPr/>
        <p:txBody>
          <a:bodyPr vert="horz" lIns="91440" tIns="45720" rIns="91440" bIns="45720" rtlCol="0" anchor="t">
            <a:normAutofit fontScale="92500" lnSpcReduction="10000"/>
          </a:bodyPr>
          <a:lstStyle/>
          <a:p>
            <a:pPr marL="0" indent="0">
              <a:buNone/>
            </a:pPr>
            <a:endParaRPr lang="en-US" dirty="0">
              <a:cs typeface="Calibri" panose="020F0502020204030204"/>
            </a:endParaRPr>
          </a:p>
          <a:p>
            <a:r>
              <a:rPr lang="en-US" dirty="0">
                <a:cs typeface="Calibri" panose="020F0502020204030204"/>
              </a:rPr>
              <a:t>As a school, we are always driving reading.</a:t>
            </a:r>
          </a:p>
          <a:p>
            <a:r>
              <a:rPr lang="en-US" dirty="0">
                <a:cs typeface="Calibri" panose="020F0502020204030204"/>
              </a:rPr>
              <a:t>Reading is a life skill</a:t>
            </a:r>
            <a:endParaRPr lang="en-US" dirty="0">
              <a:ea typeface="Calibri"/>
              <a:cs typeface="Calibri" panose="020F0502020204030204"/>
            </a:endParaRPr>
          </a:p>
          <a:p>
            <a:r>
              <a:rPr lang="en-US" dirty="0">
                <a:cs typeface="Calibri" panose="020F0502020204030204"/>
              </a:rPr>
              <a:t>Everything that we do linked to raising the profile of reading comes under the banner of Read to Succeed</a:t>
            </a:r>
          </a:p>
          <a:p>
            <a:r>
              <a:rPr lang="en-US" dirty="0">
                <a:cs typeface="Calibri" panose="020F0502020204030204"/>
              </a:rPr>
              <a:t>Constantly updating books in shared areas- last year spent £2000 on books</a:t>
            </a:r>
          </a:p>
          <a:p>
            <a:r>
              <a:rPr lang="en-US" dirty="0">
                <a:cs typeface="Calibri" panose="020F0502020204030204"/>
              </a:rPr>
              <a:t>Initiatives from last year-</a:t>
            </a:r>
          </a:p>
          <a:p>
            <a:pPr marL="0" indent="0">
              <a:buNone/>
            </a:pPr>
            <a:r>
              <a:rPr lang="en-US" dirty="0">
                <a:cs typeface="Calibri" panose="020F0502020204030204"/>
              </a:rPr>
              <a:t>Postcards for library, National Poetry Day, potato characters, World Book Day, book recommendations for parents on Fb/</a:t>
            </a:r>
            <a:r>
              <a:rPr lang="en-US" dirty="0" err="1">
                <a:cs typeface="Calibri" panose="020F0502020204030204"/>
              </a:rPr>
              <a:t>parentpay</a:t>
            </a:r>
            <a:r>
              <a:rPr lang="en-US" dirty="0">
                <a:cs typeface="Calibri" panose="020F0502020204030204"/>
              </a:rPr>
              <a:t>, Years 3 and 5 author visitors, to just name a few, reading tuition provided for identified children</a:t>
            </a:r>
          </a:p>
          <a:p>
            <a:endParaRPr lang="en-US" dirty="0">
              <a:cs typeface="Calibri" panose="020F0502020204030204"/>
            </a:endParaRPr>
          </a:p>
          <a:p>
            <a:endParaRPr lang="en-US" dirty="0">
              <a:cs typeface="Calibri" panose="020F0502020204030204"/>
            </a:endParaRPr>
          </a:p>
        </p:txBody>
      </p:sp>
      <p:pic>
        <p:nvPicPr>
          <p:cNvPr id="5" name="Picture 5" descr="Logo&#10;&#10;Description automatically generated">
            <a:extLst>
              <a:ext uri="{FF2B5EF4-FFF2-40B4-BE49-F238E27FC236}">
                <a16:creationId xmlns:a16="http://schemas.microsoft.com/office/drawing/2014/main" id="{371457CB-5FA4-88DB-8C04-934F205AED1E}"/>
              </a:ext>
            </a:extLst>
          </p:cNvPr>
          <p:cNvPicPr>
            <a:picLocks noChangeAspect="1"/>
          </p:cNvPicPr>
          <p:nvPr/>
        </p:nvPicPr>
        <p:blipFill>
          <a:blip r:embed="rId2"/>
          <a:stretch>
            <a:fillRect/>
          </a:stretch>
        </p:blipFill>
        <p:spPr>
          <a:xfrm>
            <a:off x="542566" y="307496"/>
            <a:ext cx="2739246" cy="1512857"/>
          </a:xfrm>
          <a:prstGeom prst="rect">
            <a:avLst/>
          </a:prstGeom>
        </p:spPr>
      </p:pic>
    </p:spTree>
    <p:extLst>
      <p:ext uri="{BB962C8B-B14F-4D97-AF65-F5344CB8AC3E}">
        <p14:creationId xmlns:p14="http://schemas.microsoft.com/office/powerpoint/2010/main" val="134445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26C5-BDE0-7A14-AACB-50FF58B12392}"/>
              </a:ext>
            </a:extLst>
          </p:cNvPr>
          <p:cNvSpPr>
            <a:spLocks noGrp="1"/>
          </p:cNvSpPr>
          <p:nvPr>
            <p:ph type="title"/>
          </p:nvPr>
        </p:nvSpPr>
        <p:spPr>
          <a:xfrm>
            <a:off x="604520" y="395605"/>
            <a:ext cx="10515600" cy="1325563"/>
          </a:xfrm>
        </p:spPr>
        <p:txBody>
          <a:bodyPr/>
          <a:lstStyle/>
          <a:p>
            <a:r>
              <a:rPr lang="en-US" dirty="0">
                <a:cs typeface="Calibri Light"/>
              </a:rPr>
              <a:t>          What are phonics?</a:t>
            </a:r>
            <a:endParaRPr lang="en-US" dirty="0"/>
          </a:p>
        </p:txBody>
      </p:sp>
      <p:pic>
        <p:nvPicPr>
          <p:cNvPr id="4" name="Picture 4" descr="Table&#10;&#10;Description automatically generated">
            <a:extLst>
              <a:ext uri="{FF2B5EF4-FFF2-40B4-BE49-F238E27FC236}">
                <a16:creationId xmlns:a16="http://schemas.microsoft.com/office/drawing/2014/main" id="{A4E552CF-83AF-43C8-20DE-CC844CE4DEE3}"/>
              </a:ext>
            </a:extLst>
          </p:cNvPr>
          <p:cNvPicPr>
            <a:picLocks noChangeAspect="1"/>
          </p:cNvPicPr>
          <p:nvPr/>
        </p:nvPicPr>
        <p:blipFill>
          <a:blip r:embed="rId2"/>
          <a:stretch>
            <a:fillRect/>
          </a:stretch>
        </p:blipFill>
        <p:spPr>
          <a:xfrm>
            <a:off x="254000" y="1909064"/>
            <a:ext cx="7020560" cy="3923792"/>
          </a:xfrm>
          <a:prstGeom prst="rect">
            <a:avLst/>
          </a:prstGeom>
        </p:spPr>
      </p:pic>
      <p:sp>
        <p:nvSpPr>
          <p:cNvPr id="5" name="TextBox 4">
            <a:extLst>
              <a:ext uri="{FF2B5EF4-FFF2-40B4-BE49-F238E27FC236}">
                <a16:creationId xmlns:a16="http://schemas.microsoft.com/office/drawing/2014/main" id="{00D951A9-5EB0-7494-659B-1AD3111D00C9}"/>
              </a:ext>
            </a:extLst>
          </p:cNvPr>
          <p:cNvSpPr txBox="1"/>
          <p:nvPr/>
        </p:nvSpPr>
        <p:spPr>
          <a:xfrm>
            <a:off x="7589520" y="1849120"/>
            <a:ext cx="418592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Single sounds (phonemes) produced when reading a letter (grapheme) or letters. </a:t>
            </a:r>
          </a:p>
          <a:p>
            <a:endParaRPr lang="en-US" sz="3200" dirty="0">
              <a:cs typeface="Calibri"/>
            </a:endParaRPr>
          </a:p>
          <a:p>
            <a:r>
              <a:rPr lang="en-US" sz="3200" dirty="0">
                <a:cs typeface="Calibri"/>
              </a:rPr>
              <a:t>How does this differ from learning the ABC's (names of letters)?</a:t>
            </a:r>
          </a:p>
        </p:txBody>
      </p:sp>
      <p:pic>
        <p:nvPicPr>
          <p:cNvPr id="6" name="Picture 5" descr="Logo&#10;&#10;Description automatically generated">
            <a:extLst>
              <a:ext uri="{FF2B5EF4-FFF2-40B4-BE49-F238E27FC236}">
                <a16:creationId xmlns:a16="http://schemas.microsoft.com/office/drawing/2014/main" id="{9E6F6B33-B83B-7B3A-76ED-D6F68752B19D}"/>
              </a:ext>
            </a:extLst>
          </p:cNvPr>
          <p:cNvPicPr>
            <a:picLocks noChangeAspect="1"/>
          </p:cNvPicPr>
          <p:nvPr/>
        </p:nvPicPr>
        <p:blipFill>
          <a:blip r:embed="rId3"/>
          <a:stretch>
            <a:fillRect/>
          </a:stretch>
        </p:blipFill>
        <p:spPr>
          <a:xfrm>
            <a:off x="96868" y="134968"/>
            <a:ext cx="1905359" cy="1052782"/>
          </a:xfrm>
          <a:prstGeom prst="rect">
            <a:avLst/>
          </a:prstGeom>
        </p:spPr>
      </p:pic>
    </p:spTree>
    <p:extLst>
      <p:ext uri="{BB962C8B-B14F-4D97-AF65-F5344CB8AC3E}">
        <p14:creationId xmlns:p14="http://schemas.microsoft.com/office/powerpoint/2010/main" val="112622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26C5-BDE0-7A14-AACB-50FF58B12392}"/>
              </a:ext>
            </a:extLst>
          </p:cNvPr>
          <p:cNvSpPr>
            <a:spLocks noGrp="1"/>
          </p:cNvSpPr>
          <p:nvPr>
            <p:ph type="title"/>
          </p:nvPr>
        </p:nvSpPr>
        <p:spPr>
          <a:xfrm>
            <a:off x="4533181" y="365125"/>
            <a:ext cx="6820619" cy="1339940"/>
          </a:xfrm>
        </p:spPr>
        <p:txBody>
          <a:bodyPr/>
          <a:lstStyle/>
          <a:p>
            <a:r>
              <a:rPr lang="en-US" b="1" u="sng" dirty="0">
                <a:cs typeface="Calibri Light"/>
              </a:rPr>
              <a:t>Why are they important?</a:t>
            </a:r>
            <a:endParaRPr lang="en-US" b="1" u="sng" dirty="0">
              <a:ea typeface="Calibri Light"/>
              <a:cs typeface="Calibri Light"/>
            </a:endParaRPr>
          </a:p>
        </p:txBody>
      </p:sp>
      <p:sp>
        <p:nvSpPr>
          <p:cNvPr id="3" name="Content Placeholder 2">
            <a:extLst>
              <a:ext uri="{FF2B5EF4-FFF2-40B4-BE49-F238E27FC236}">
                <a16:creationId xmlns:a16="http://schemas.microsoft.com/office/drawing/2014/main" id="{F5DD504F-1D80-7E41-750E-24CC1B3A4D55}"/>
              </a:ext>
            </a:extLst>
          </p:cNvPr>
          <p:cNvSpPr>
            <a:spLocks noGrp="1"/>
          </p:cNvSpPr>
          <p:nvPr>
            <p:ph idx="1"/>
          </p:nvPr>
        </p:nvSpPr>
        <p:spPr>
          <a:xfrm>
            <a:off x="838200" y="1825625"/>
            <a:ext cx="6377517" cy="4351338"/>
          </a:xfrm>
        </p:spPr>
        <p:txBody>
          <a:bodyPr vert="horz" lIns="91440" tIns="45720" rIns="91440" bIns="45720" rtlCol="0" anchor="t">
            <a:normAutofit/>
          </a:bodyPr>
          <a:lstStyle/>
          <a:p>
            <a:pPr marL="0" indent="0">
              <a:buNone/>
            </a:pPr>
            <a:r>
              <a:rPr lang="en-US" dirty="0">
                <a:ea typeface="+mn-lt"/>
                <a:cs typeface="+mn-lt"/>
              </a:rPr>
              <a:t>Traditionally, children were taught letter names like </a:t>
            </a:r>
            <a:r>
              <a:rPr lang="en-US" b="1" dirty="0">
                <a:ea typeface="+mn-lt"/>
                <a:cs typeface="+mn-lt"/>
              </a:rPr>
              <a:t>ay</a:t>
            </a:r>
            <a:r>
              <a:rPr lang="en-US" dirty="0">
                <a:ea typeface="+mn-lt"/>
                <a:cs typeface="+mn-lt"/>
              </a:rPr>
              <a:t>, </a:t>
            </a:r>
            <a:r>
              <a:rPr lang="en-US" b="1" dirty="0">
                <a:ea typeface="+mn-lt"/>
                <a:cs typeface="+mn-lt"/>
              </a:rPr>
              <a:t>bee</a:t>
            </a:r>
            <a:r>
              <a:rPr lang="en-US" dirty="0">
                <a:ea typeface="+mn-lt"/>
                <a:cs typeface="+mn-lt"/>
              </a:rPr>
              <a:t>, </a:t>
            </a:r>
            <a:r>
              <a:rPr lang="en-US" b="1" dirty="0">
                <a:ea typeface="+mn-lt"/>
                <a:cs typeface="+mn-lt"/>
              </a:rPr>
              <a:t>sea, </a:t>
            </a:r>
            <a:r>
              <a:rPr lang="en-US" dirty="0">
                <a:ea typeface="+mn-lt"/>
                <a:cs typeface="+mn-lt"/>
              </a:rPr>
              <a:t>these don’t always represent their pronunciation </a:t>
            </a:r>
          </a:p>
          <a:p>
            <a:pPr marL="0" indent="0">
              <a:buNone/>
            </a:pPr>
            <a:r>
              <a:rPr lang="en-US" dirty="0">
                <a:ea typeface="+mn-lt"/>
                <a:cs typeface="+mn-lt"/>
              </a:rPr>
              <a:t>(W = </a:t>
            </a:r>
            <a:r>
              <a:rPr lang="en-US" b="1" dirty="0">
                <a:ea typeface="+mn-lt"/>
                <a:cs typeface="+mn-lt"/>
              </a:rPr>
              <a:t>double u).</a:t>
            </a:r>
            <a:endParaRPr lang="en-US" dirty="0">
              <a:ea typeface="Calibri" panose="020F0502020204030204"/>
              <a:cs typeface="Calibri" panose="020F0502020204030204"/>
            </a:endParaRPr>
          </a:p>
          <a:p>
            <a:pPr marL="0" indent="0">
              <a:buNone/>
            </a:pPr>
            <a:endParaRPr lang="en-US" b="1" dirty="0">
              <a:ea typeface="+mn-lt"/>
              <a:cs typeface="+mn-lt"/>
            </a:endParaRPr>
          </a:p>
          <a:p>
            <a:pPr marL="0" indent="0">
              <a:buNone/>
            </a:pPr>
            <a:r>
              <a:rPr lang="en-US" dirty="0">
                <a:ea typeface="+mn-lt"/>
                <a:cs typeface="+mn-lt"/>
              </a:rPr>
              <a:t>The phonic approach encourages us to directly link letters to sounds.</a:t>
            </a:r>
            <a:endParaRPr lang="en-US" dirty="0">
              <a:ea typeface="Calibri" panose="020F0502020204030204"/>
              <a:cs typeface="Calibri" panose="020F0502020204030204"/>
            </a:endParaRPr>
          </a:p>
          <a:p>
            <a:pPr marL="0" indent="0">
              <a:buNone/>
            </a:pPr>
            <a:r>
              <a:rPr lang="en-US" dirty="0">
                <a:cs typeface="Calibri"/>
              </a:rPr>
              <a:t>W E T= Wet</a:t>
            </a:r>
          </a:p>
          <a:p>
            <a:pPr marL="0" indent="0">
              <a:buNone/>
            </a:pPr>
            <a:r>
              <a:rPr lang="en-US" u="sng" dirty="0">
                <a:cs typeface="Calibri"/>
              </a:rPr>
              <a:t>CH</a:t>
            </a:r>
            <a:r>
              <a:rPr lang="en-US" dirty="0">
                <a:cs typeface="Calibri"/>
              </a:rPr>
              <a:t> A T = Chat</a:t>
            </a:r>
          </a:p>
          <a:p>
            <a:pPr marL="0" indent="0">
              <a:buNone/>
            </a:pPr>
            <a:endParaRPr lang="en-US" dirty="0">
              <a:cs typeface="Calibri"/>
            </a:endParaRPr>
          </a:p>
        </p:txBody>
      </p:sp>
      <p:pic>
        <p:nvPicPr>
          <p:cNvPr id="4" name="Picture 4" descr="Graphical user interface&#10;&#10;Description automatically generated">
            <a:extLst>
              <a:ext uri="{FF2B5EF4-FFF2-40B4-BE49-F238E27FC236}">
                <a16:creationId xmlns:a16="http://schemas.microsoft.com/office/drawing/2014/main" id="{E69B79BE-3DF1-E2A9-20B8-9E46D8848574}"/>
              </a:ext>
            </a:extLst>
          </p:cNvPr>
          <p:cNvPicPr>
            <a:picLocks noChangeAspect="1"/>
          </p:cNvPicPr>
          <p:nvPr/>
        </p:nvPicPr>
        <p:blipFill>
          <a:blip r:embed="rId2"/>
          <a:stretch>
            <a:fillRect/>
          </a:stretch>
        </p:blipFill>
        <p:spPr>
          <a:xfrm>
            <a:off x="7391400" y="3114759"/>
            <a:ext cx="4330700" cy="3062647"/>
          </a:xfrm>
          <a:prstGeom prst="rect">
            <a:avLst/>
          </a:prstGeom>
        </p:spPr>
      </p:pic>
      <p:pic>
        <p:nvPicPr>
          <p:cNvPr id="6" name="Picture 5" descr="Logo&#10;&#10;Description automatically generated">
            <a:extLst>
              <a:ext uri="{FF2B5EF4-FFF2-40B4-BE49-F238E27FC236}">
                <a16:creationId xmlns:a16="http://schemas.microsoft.com/office/drawing/2014/main" id="{5D54A640-6D47-8F30-ACAA-A568C9A8E0A6}"/>
              </a:ext>
            </a:extLst>
          </p:cNvPr>
          <p:cNvPicPr>
            <a:picLocks noChangeAspect="1"/>
          </p:cNvPicPr>
          <p:nvPr/>
        </p:nvPicPr>
        <p:blipFill>
          <a:blip r:embed="rId3"/>
          <a:stretch>
            <a:fillRect/>
          </a:stretch>
        </p:blipFill>
        <p:spPr>
          <a:xfrm>
            <a:off x="441925" y="278742"/>
            <a:ext cx="2523585" cy="1426593"/>
          </a:xfrm>
          <a:prstGeom prst="rect">
            <a:avLst/>
          </a:prstGeom>
        </p:spPr>
      </p:pic>
    </p:spTree>
    <p:extLst>
      <p:ext uri="{BB962C8B-B14F-4D97-AF65-F5344CB8AC3E}">
        <p14:creationId xmlns:p14="http://schemas.microsoft.com/office/powerpoint/2010/main" val="7117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ACCA-CD90-30EF-76FB-163A892268C8}"/>
              </a:ext>
            </a:extLst>
          </p:cNvPr>
          <p:cNvSpPr>
            <a:spLocks noGrp="1"/>
          </p:cNvSpPr>
          <p:nvPr>
            <p:ph type="title"/>
          </p:nvPr>
        </p:nvSpPr>
        <p:spPr>
          <a:xfrm>
            <a:off x="3253596" y="408257"/>
            <a:ext cx="8100204" cy="1296808"/>
          </a:xfrm>
        </p:spPr>
        <p:txBody>
          <a:bodyPr>
            <a:normAutofit fontScale="90000"/>
          </a:bodyPr>
          <a:lstStyle/>
          <a:p>
            <a:r>
              <a:rPr lang="en-US" dirty="0">
                <a:cs typeface="Calibri Light"/>
              </a:rPr>
              <a:t>Read Write Inc Phonics (Ruth Miskin)</a:t>
            </a:r>
            <a:endParaRPr lang="en-US" dirty="0"/>
          </a:p>
        </p:txBody>
      </p:sp>
      <p:sp>
        <p:nvSpPr>
          <p:cNvPr id="3" name="Content Placeholder 2">
            <a:extLst>
              <a:ext uri="{FF2B5EF4-FFF2-40B4-BE49-F238E27FC236}">
                <a16:creationId xmlns:a16="http://schemas.microsoft.com/office/drawing/2014/main" id="{39A7EACE-DC36-C707-95E4-CCAB94FBF275}"/>
              </a:ext>
            </a:extLst>
          </p:cNvPr>
          <p:cNvSpPr>
            <a:spLocks noGrp="1"/>
          </p:cNvSpPr>
          <p:nvPr>
            <p:ph idx="1"/>
          </p:nvPr>
        </p:nvSpPr>
        <p:spPr/>
        <p:txBody>
          <a:bodyPr vert="horz" lIns="91440" tIns="45720" rIns="91440" bIns="45720" rtlCol="0" anchor="t">
            <a:normAutofit/>
          </a:bodyPr>
          <a:lstStyle/>
          <a:p>
            <a:r>
              <a:rPr lang="en-US" dirty="0">
                <a:ea typeface="+mn-lt"/>
                <a:cs typeface="+mn-lt"/>
              </a:rPr>
              <a:t>This is the phonics </a:t>
            </a:r>
            <a:r>
              <a:rPr lang="en-US" dirty="0" err="1">
                <a:ea typeface="+mn-lt"/>
                <a:cs typeface="+mn-lt"/>
              </a:rPr>
              <a:t>programme</a:t>
            </a:r>
            <a:r>
              <a:rPr lang="en-US" dirty="0">
                <a:ea typeface="+mn-lt"/>
                <a:cs typeface="+mn-lt"/>
              </a:rPr>
              <a:t> that we use at Two Mile Ash school</a:t>
            </a:r>
          </a:p>
          <a:p>
            <a:r>
              <a:rPr lang="en-US" dirty="0">
                <a:ea typeface="+mn-lt"/>
                <a:cs typeface="+mn-lt"/>
              </a:rPr>
              <a:t>Fidelity to Ruth Miskin</a:t>
            </a:r>
          </a:p>
          <a:p>
            <a:r>
              <a:rPr lang="en-US" dirty="0">
                <a:ea typeface="+mn-lt"/>
                <a:cs typeface="+mn-lt"/>
              </a:rPr>
              <a:t>Ashbrook and </a:t>
            </a:r>
            <a:r>
              <a:rPr lang="en-US" dirty="0" err="1">
                <a:ea typeface="+mn-lt"/>
                <a:cs typeface="+mn-lt"/>
              </a:rPr>
              <a:t>Holmwood</a:t>
            </a:r>
            <a:endParaRPr lang="en-US" dirty="0">
              <a:ea typeface="+mn-lt"/>
              <a:cs typeface="+mn-lt"/>
            </a:endParaRPr>
          </a:p>
          <a:p>
            <a:r>
              <a:rPr lang="en-US" dirty="0">
                <a:ea typeface="+mn-lt"/>
                <a:cs typeface="+mn-lt"/>
              </a:rPr>
              <a:t>Why is my child on this </a:t>
            </a:r>
            <a:r>
              <a:rPr lang="en-US" dirty="0" err="1">
                <a:ea typeface="+mn-lt"/>
                <a:cs typeface="+mn-lt"/>
              </a:rPr>
              <a:t>programme</a:t>
            </a:r>
            <a:r>
              <a:rPr lang="en-US" dirty="0">
                <a:ea typeface="+mn-lt"/>
                <a:cs typeface="+mn-lt"/>
              </a:rPr>
              <a:t>?</a:t>
            </a:r>
          </a:p>
          <a:p>
            <a:r>
              <a:rPr lang="en-US" dirty="0">
                <a:cs typeface="Calibri"/>
              </a:rPr>
              <a:t>What happens when my child completes the </a:t>
            </a:r>
          </a:p>
          <a:p>
            <a:pPr marL="0" indent="0">
              <a:buNone/>
            </a:pPr>
            <a:r>
              <a:rPr lang="en-US" dirty="0" err="1">
                <a:cs typeface="Calibri"/>
              </a:rPr>
              <a:t>programme</a:t>
            </a:r>
            <a:r>
              <a:rPr lang="en-US" dirty="0">
                <a:cs typeface="Calibri"/>
              </a:rPr>
              <a:t>?</a:t>
            </a:r>
          </a:p>
          <a:p>
            <a:endParaRPr lang="en-US" dirty="0">
              <a:cs typeface="Calibri"/>
            </a:endParaRPr>
          </a:p>
          <a:p>
            <a:endParaRPr lang="en-US" dirty="0">
              <a:cs typeface="Calibri"/>
            </a:endParaRPr>
          </a:p>
        </p:txBody>
      </p:sp>
      <p:pic>
        <p:nvPicPr>
          <p:cNvPr id="5" name="Picture 4" descr="Logo&#10;&#10;Description automatically generated">
            <a:extLst>
              <a:ext uri="{FF2B5EF4-FFF2-40B4-BE49-F238E27FC236}">
                <a16:creationId xmlns:a16="http://schemas.microsoft.com/office/drawing/2014/main" id="{30F153F4-8FBD-97B8-7128-0BBB3E8AA986}"/>
              </a:ext>
            </a:extLst>
          </p:cNvPr>
          <p:cNvPicPr>
            <a:picLocks noChangeAspect="1"/>
          </p:cNvPicPr>
          <p:nvPr/>
        </p:nvPicPr>
        <p:blipFill>
          <a:blip r:embed="rId2"/>
          <a:stretch>
            <a:fillRect/>
          </a:stretch>
        </p:blipFill>
        <p:spPr>
          <a:xfrm>
            <a:off x="571321" y="293119"/>
            <a:ext cx="2307925" cy="1297197"/>
          </a:xfrm>
          <a:prstGeom prst="rect">
            <a:avLst/>
          </a:prstGeom>
        </p:spPr>
      </p:pic>
      <p:pic>
        <p:nvPicPr>
          <p:cNvPr id="7" name="Picture 4">
            <a:extLst>
              <a:ext uri="{FF2B5EF4-FFF2-40B4-BE49-F238E27FC236}">
                <a16:creationId xmlns:a16="http://schemas.microsoft.com/office/drawing/2014/main" id="{3BFB67D5-A4F8-5F0D-3EFC-9EF9084F6323}"/>
              </a:ext>
            </a:extLst>
          </p:cNvPr>
          <p:cNvPicPr>
            <a:picLocks noChangeAspect="1"/>
          </p:cNvPicPr>
          <p:nvPr/>
        </p:nvPicPr>
        <p:blipFill>
          <a:blip r:embed="rId3"/>
          <a:stretch>
            <a:fillRect/>
          </a:stretch>
        </p:blipFill>
        <p:spPr>
          <a:xfrm>
            <a:off x="9167782" y="3238658"/>
            <a:ext cx="1995578" cy="2834721"/>
          </a:xfrm>
          <a:prstGeom prst="rect">
            <a:avLst/>
          </a:prstGeom>
        </p:spPr>
      </p:pic>
    </p:spTree>
    <p:extLst>
      <p:ext uri="{BB962C8B-B14F-4D97-AF65-F5344CB8AC3E}">
        <p14:creationId xmlns:p14="http://schemas.microsoft.com/office/powerpoint/2010/main" val="298029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ACCA-CD90-30EF-76FB-163A892268C8}"/>
              </a:ext>
            </a:extLst>
          </p:cNvPr>
          <p:cNvSpPr>
            <a:spLocks noGrp="1"/>
          </p:cNvSpPr>
          <p:nvPr>
            <p:ph type="title"/>
          </p:nvPr>
        </p:nvSpPr>
        <p:spPr>
          <a:xfrm>
            <a:off x="3253596" y="408257"/>
            <a:ext cx="8100204" cy="1296808"/>
          </a:xfrm>
        </p:spPr>
        <p:txBody>
          <a:bodyPr>
            <a:normAutofit/>
          </a:bodyPr>
          <a:lstStyle/>
          <a:p>
            <a:r>
              <a:rPr lang="en-US" dirty="0">
                <a:cs typeface="Calibri Light"/>
              </a:rPr>
              <a:t>How is it taught?</a:t>
            </a:r>
            <a:endParaRPr lang="en-US" dirty="0"/>
          </a:p>
        </p:txBody>
      </p:sp>
      <p:sp>
        <p:nvSpPr>
          <p:cNvPr id="3" name="Content Placeholder 2">
            <a:extLst>
              <a:ext uri="{FF2B5EF4-FFF2-40B4-BE49-F238E27FC236}">
                <a16:creationId xmlns:a16="http://schemas.microsoft.com/office/drawing/2014/main" id="{39A7EACE-DC36-C707-95E4-CCAB94FBF275}"/>
              </a:ext>
            </a:extLst>
          </p:cNvPr>
          <p:cNvSpPr>
            <a:spLocks noGrp="1"/>
          </p:cNvSpPr>
          <p:nvPr>
            <p:ph idx="1"/>
          </p:nvPr>
        </p:nvSpPr>
        <p:spPr/>
        <p:txBody>
          <a:bodyPr vert="horz" lIns="91440" tIns="45720" rIns="91440" bIns="45720" rtlCol="0" anchor="t">
            <a:normAutofit/>
          </a:bodyPr>
          <a:lstStyle/>
          <a:p>
            <a:r>
              <a:rPr lang="en-US" dirty="0">
                <a:cs typeface="Calibri"/>
              </a:rPr>
              <a:t>Speed Sound chart</a:t>
            </a:r>
          </a:p>
          <a:p>
            <a:r>
              <a:rPr lang="en-US" dirty="0">
                <a:cs typeface="Calibri"/>
              </a:rPr>
              <a:t>Phonics cards</a:t>
            </a:r>
          </a:p>
          <a:p>
            <a:r>
              <a:rPr lang="en-US" dirty="0">
                <a:cs typeface="Calibri"/>
              </a:rPr>
              <a:t>Story Books</a:t>
            </a:r>
          </a:p>
          <a:p>
            <a:r>
              <a:rPr lang="en-US" dirty="0">
                <a:cs typeface="Calibri"/>
              </a:rPr>
              <a:t>Comprehension</a:t>
            </a:r>
          </a:p>
          <a:p>
            <a:r>
              <a:rPr lang="en-US" dirty="0">
                <a:cs typeface="Calibri"/>
              </a:rPr>
              <a:t>Spellings</a:t>
            </a:r>
          </a:p>
          <a:p>
            <a:r>
              <a:rPr lang="en-US" dirty="0">
                <a:cs typeface="Calibri"/>
              </a:rPr>
              <a:t>Writing </a:t>
            </a:r>
          </a:p>
          <a:p>
            <a:endParaRPr lang="en-US" dirty="0">
              <a:cs typeface="Calibri"/>
            </a:endParaRPr>
          </a:p>
        </p:txBody>
      </p:sp>
      <p:pic>
        <p:nvPicPr>
          <p:cNvPr id="5" name="Picture 4" descr="Logo&#10;&#10;Description automatically generated">
            <a:extLst>
              <a:ext uri="{FF2B5EF4-FFF2-40B4-BE49-F238E27FC236}">
                <a16:creationId xmlns:a16="http://schemas.microsoft.com/office/drawing/2014/main" id="{30F153F4-8FBD-97B8-7128-0BBB3E8AA986}"/>
              </a:ext>
            </a:extLst>
          </p:cNvPr>
          <p:cNvPicPr>
            <a:picLocks noChangeAspect="1"/>
          </p:cNvPicPr>
          <p:nvPr/>
        </p:nvPicPr>
        <p:blipFill>
          <a:blip r:embed="rId2"/>
          <a:stretch>
            <a:fillRect/>
          </a:stretch>
        </p:blipFill>
        <p:spPr>
          <a:xfrm>
            <a:off x="571321" y="293119"/>
            <a:ext cx="2307925" cy="1297197"/>
          </a:xfrm>
          <a:prstGeom prst="rect">
            <a:avLst/>
          </a:prstGeom>
        </p:spPr>
      </p:pic>
      <p:pic>
        <p:nvPicPr>
          <p:cNvPr id="7" name="Picture 4">
            <a:extLst>
              <a:ext uri="{FF2B5EF4-FFF2-40B4-BE49-F238E27FC236}">
                <a16:creationId xmlns:a16="http://schemas.microsoft.com/office/drawing/2014/main" id="{3BFB67D5-A4F8-5F0D-3EFC-9EF9084F6323}"/>
              </a:ext>
            </a:extLst>
          </p:cNvPr>
          <p:cNvPicPr>
            <a:picLocks noChangeAspect="1"/>
          </p:cNvPicPr>
          <p:nvPr/>
        </p:nvPicPr>
        <p:blipFill>
          <a:blip r:embed="rId3"/>
          <a:stretch>
            <a:fillRect/>
          </a:stretch>
        </p:blipFill>
        <p:spPr>
          <a:xfrm>
            <a:off x="9167782" y="3238658"/>
            <a:ext cx="1995578" cy="2834721"/>
          </a:xfrm>
          <a:prstGeom prst="rect">
            <a:avLst/>
          </a:prstGeom>
        </p:spPr>
      </p:pic>
    </p:spTree>
    <p:extLst>
      <p:ext uri="{BB962C8B-B14F-4D97-AF65-F5344CB8AC3E}">
        <p14:creationId xmlns:p14="http://schemas.microsoft.com/office/powerpoint/2010/main" val="344375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ACCA-CD90-30EF-76FB-163A892268C8}"/>
              </a:ext>
            </a:extLst>
          </p:cNvPr>
          <p:cNvSpPr>
            <a:spLocks noGrp="1"/>
          </p:cNvSpPr>
          <p:nvPr>
            <p:ph type="title"/>
          </p:nvPr>
        </p:nvSpPr>
        <p:spPr>
          <a:xfrm>
            <a:off x="3253596" y="408257"/>
            <a:ext cx="8100204" cy="1296808"/>
          </a:xfrm>
        </p:spPr>
        <p:txBody>
          <a:bodyPr>
            <a:normAutofit/>
          </a:bodyPr>
          <a:lstStyle/>
          <a:p>
            <a:r>
              <a:rPr lang="en-US" dirty="0">
                <a:cs typeface="Calibri Light"/>
              </a:rPr>
              <a:t>Terminology</a:t>
            </a:r>
            <a:endParaRPr lang="en-US" dirty="0"/>
          </a:p>
        </p:txBody>
      </p:sp>
      <p:sp>
        <p:nvSpPr>
          <p:cNvPr id="3" name="Content Placeholder 2">
            <a:extLst>
              <a:ext uri="{FF2B5EF4-FFF2-40B4-BE49-F238E27FC236}">
                <a16:creationId xmlns:a16="http://schemas.microsoft.com/office/drawing/2014/main" id="{39A7EACE-DC36-C707-95E4-CCAB94FBF275}"/>
              </a:ext>
            </a:extLst>
          </p:cNvPr>
          <p:cNvSpPr>
            <a:spLocks noGrp="1"/>
          </p:cNvSpPr>
          <p:nvPr>
            <p:ph idx="1"/>
          </p:nvPr>
        </p:nvSpPr>
        <p:spPr>
          <a:xfrm>
            <a:off x="838200" y="1825625"/>
            <a:ext cx="10501489" cy="4929893"/>
          </a:xfrm>
        </p:spPr>
        <p:txBody>
          <a:bodyPr vert="horz" lIns="91440" tIns="45720" rIns="91440" bIns="45720" rtlCol="0" anchor="t">
            <a:normAutofit/>
          </a:bodyPr>
          <a:lstStyle/>
          <a:p>
            <a:pPr algn="ctr"/>
            <a:endParaRPr lang="en-US" dirty="0">
              <a:highlight>
                <a:srgbClr val="FFFF00"/>
              </a:highlight>
              <a:cs typeface="Calibri"/>
            </a:endParaRPr>
          </a:p>
          <a:p>
            <a:r>
              <a:rPr lang="en-US" sz="2000" dirty="0">
                <a:ea typeface="+mn-lt"/>
                <a:cs typeface="+mn-lt"/>
              </a:rPr>
              <a:t>Your child may begin to use terminology that you are unfamiliar with - this glossary of terms may help!</a:t>
            </a:r>
            <a:endParaRPr lang="en-US" sz="2000" dirty="0">
              <a:ea typeface="Calibri"/>
              <a:cs typeface="Calibri"/>
            </a:endParaRPr>
          </a:p>
          <a:p>
            <a:endParaRPr lang="en-US" sz="2000" dirty="0">
              <a:ea typeface="Calibri"/>
              <a:cs typeface="Calibri"/>
            </a:endParaRPr>
          </a:p>
          <a:p>
            <a:r>
              <a:rPr lang="en-US" sz="2000" b="1" u="sng" dirty="0">
                <a:ea typeface="+mn-lt"/>
                <a:cs typeface="+mn-lt"/>
              </a:rPr>
              <a:t>Green words</a:t>
            </a:r>
            <a:endParaRPr lang="en-US" sz="2000" dirty="0">
              <a:ea typeface="Calibri"/>
              <a:cs typeface="Calibri"/>
            </a:endParaRPr>
          </a:p>
          <a:p>
            <a:r>
              <a:rPr lang="en-US" sz="2000" dirty="0">
                <a:ea typeface="+mn-lt"/>
                <a:cs typeface="+mn-lt"/>
              </a:rPr>
              <a:t>Green words are words that can be broken down into sounds, and blended together to read.</a:t>
            </a:r>
            <a:endParaRPr lang="en-US" sz="2000" dirty="0">
              <a:ea typeface="Calibri"/>
              <a:cs typeface="Calibri"/>
            </a:endParaRPr>
          </a:p>
          <a:p>
            <a:endParaRPr lang="en-US" sz="2000" dirty="0">
              <a:ea typeface="Calibri"/>
              <a:cs typeface="Calibri"/>
            </a:endParaRPr>
          </a:p>
          <a:p>
            <a:r>
              <a:rPr lang="en-US" sz="2000" b="1" u="sng" dirty="0">
                <a:ea typeface="+mn-lt"/>
                <a:cs typeface="+mn-lt"/>
              </a:rPr>
              <a:t>Red words</a:t>
            </a:r>
            <a:endParaRPr lang="en-US" sz="2000" dirty="0">
              <a:ea typeface="Calibri"/>
              <a:cs typeface="Calibri"/>
            </a:endParaRPr>
          </a:p>
          <a:p>
            <a:r>
              <a:rPr lang="en-US" sz="2000" dirty="0">
                <a:ea typeface="+mn-lt"/>
                <a:cs typeface="+mn-lt"/>
              </a:rPr>
              <a:t>Red words are words that cannot be broken down. These are taught explicitly, and are words that children need to read by sight.</a:t>
            </a:r>
            <a:endParaRPr lang="en-US" sz="2000" dirty="0">
              <a:ea typeface="Calibri"/>
              <a:cs typeface="Calibri"/>
            </a:endParaRPr>
          </a:p>
          <a:p>
            <a:pPr marL="0" indent="0">
              <a:buNone/>
            </a:pPr>
            <a:r>
              <a:rPr lang="en-US" sz="2000" dirty="0">
                <a:ea typeface="+mn-lt"/>
                <a:cs typeface="+mn-lt"/>
              </a:rPr>
              <a:t>          </a:t>
            </a:r>
            <a:r>
              <a:rPr lang="en-US" dirty="0">
                <a:ea typeface="+mn-lt"/>
                <a:cs typeface="+mn-lt"/>
              </a:rPr>
              <a:t>                                                          </a:t>
            </a:r>
            <a:endParaRPr lang="en-US">
              <a:ea typeface="Calibri"/>
              <a:cs typeface="Calibri"/>
            </a:endParaRPr>
          </a:p>
          <a:p>
            <a:endParaRPr lang="en-US" dirty="0">
              <a:cs typeface="Calibri"/>
            </a:endParaRPr>
          </a:p>
          <a:p>
            <a:endParaRPr lang="en-US" dirty="0">
              <a:highlight>
                <a:srgbClr val="FFFF00"/>
              </a:highlight>
              <a:cs typeface="Calibri"/>
            </a:endParaRPr>
          </a:p>
        </p:txBody>
      </p:sp>
      <p:pic>
        <p:nvPicPr>
          <p:cNvPr id="5" name="Picture 4" descr="Logo&#10;&#10;Description automatically generated">
            <a:extLst>
              <a:ext uri="{FF2B5EF4-FFF2-40B4-BE49-F238E27FC236}">
                <a16:creationId xmlns:a16="http://schemas.microsoft.com/office/drawing/2014/main" id="{30F153F4-8FBD-97B8-7128-0BBB3E8AA986}"/>
              </a:ext>
            </a:extLst>
          </p:cNvPr>
          <p:cNvPicPr>
            <a:picLocks noChangeAspect="1"/>
          </p:cNvPicPr>
          <p:nvPr/>
        </p:nvPicPr>
        <p:blipFill>
          <a:blip r:embed="rId2"/>
          <a:stretch>
            <a:fillRect/>
          </a:stretch>
        </p:blipFill>
        <p:spPr>
          <a:xfrm>
            <a:off x="571321" y="293119"/>
            <a:ext cx="2307925" cy="1297197"/>
          </a:xfrm>
          <a:prstGeom prst="rect">
            <a:avLst/>
          </a:prstGeom>
        </p:spPr>
      </p:pic>
      <p:pic>
        <p:nvPicPr>
          <p:cNvPr id="7" name="Picture 4">
            <a:extLst>
              <a:ext uri="{FF2B5EF4-FFF2-40B4-BE49-F238E27FC236}">
                <a16:creationId xmlns:a16="http://schemas.microsoft.com/office/drawing/2014/main" id="{3BFB67D5-A4F8-5F0D-3EFC-9EF9084F6323}"/>
              </a:ext>
            </a:extLst>
          </p:cNvPr>
          <p:cNvPicPr>
            <a:picLocks noChangeAspect="1"/>
          </p:cNvPicPr>
          <p:nvPr/>
        </p:nvPicPr>
        <p:blipFill>
          <a:blip r:embed="rId3"/>
          <a:stretch>
            <a:fillRect/>
          </a:stretch>
        </p:blipFill>
        <p:spPr>
          <a:xfrm>
            <a:off x="10476121" y="104393"/>
            <a:ext cx="1420484" cy="2015212"/>
          </a:xfrm>
          <a:prstGeom prst="rect">
            <a:avLst/>
          </a:prstGeom>
        </p:spPr>
      </p:pic>
    </p:spTree>
    <p:extLst>
      <p:ext uri="{BB962C8B-B14F-4D97-AF65-F5344CB8AC3E}">
        <p14:creationId xmlns:p14="http://schemas.microsoft.com/office/powerpoint/2010/main" val="117132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ACCA-CD90-30EF-76FB-163A892268C8}"/>
              </a:ext>
            </a:extLst>
          </p:cNvPr>
          <p:cNvSpPr>
            <a:spLocks noGrp="1"/>
          </p:cNvSpPr>
          <p:nvPr>
            <p:ph type="title"/>
          </p:nvPr>
        </p:nvSpPr>
        <p:spPr>
          <a:xfrm>
            <a:off x="3253596" y="408257"/>
            <a:ext cx="8100204" cy="1296808"/>
          </a:xfrm>
        </p:spPr>
        <p:txBody>
          <a:bodyPr>
            <a:normAutofit/>
          </a:bodyPr>
          <a:lstStyle/>
          <a:p>
            <a:r>
              <a:rPr lang="en-US" dirty="0">
                <a:ea typeface="Calibri Light"/>
                <a:cs typeface="Calibri Light"/>
              </a:rPr>
              <a:t>Fred Talk- used for reading  </a:t>
            </a:r>
            <a:endParaRPr lang="en-US" dirty="0"/>
          </a:p>
        </p:txBody>
      </p:sp>
      <p:sp>
        <p:nvSpPr>
          <p:cNvPr id="3" name="Content Placeholder 2">
            <a:extLst>
              <a:ext uri="{FF2B5EF4-FFF2-40B4-BE49-F238E27FC236}">
                <a16:creationId xmlns:a16="http://schemas.microsoft.com/office/drawing/2014/main" id="{39A7EACE-DC36-C707-95E4-CCAB94FBF275}"/>
              </a:ext>
            </a:extLst>
          </p:cNvPr>
          <p:cNvSpPr>
            <a:spLocks noGrp="1"/>
          </p:cNvSpPr>
          <p:nvPr>
            <p:ph idx="1"/>
          </p:nvPr>
        </p:nvSpPr>
        <p:spPr>
          <a:xfrm>
            <a:off x="838200" y="1825625"/>
            <a:ext cx="10501489" cy="4929893"/>
          </a:xfrm>
        </p:spPr>
        <p:txBody>
          <a:bodyPr vert="horz" lIns="91440" tIns="45720" rIns="91440" bIns="45720" rtlCol="0" anchor="t">
            <a:normAutofit/>
          </a:bodyPr>
          <a:lstStyle/>
          <a:p>
            <a:r>
              <a:rPr lang="en-US" sz="2400" dirty="0">
                <a:ea typeface="+mn-lt"/>
                <a:cs typeface="+mn-lt"/>
              </a:rPr>
              <a:t>Your child will be encouraged to sound out words that they cannot read. We call this “Fred Talk”. Fred is a frog that joins the children in every session and he can only talk in sounds!</a:t>
            </a:r>
            <a:endParaRPr lang="en-US" sz="2400">
              <a:ea typeface="Calibri"/>
              <a:cs typeface="Calibri"/>
            </a:endParaRPr>
          </a:p>
          <a:p>
            <a:r>
              <a:rPr lang="en-US" sz="2400" dirty="0">
                <a:ea typeface="+mn-lt"/>
                <a:cs typeface="+mn-lt"/>
              </a:rPr>
              <a:t>The children blend the sounds to form the whole word</a:t>
            </a:r>
          </a:p>
          <a:p>
            <a:r>
              <a:rPr lang="en-US" sz="2400" dirty="0">
                <a:ea typeface="+mn-lt"/>
                <a:cs typeface="+mn-lt"/>
              </a:rPr>
              <a:t>c-a-t = cat</a:t>
            </a:r>
            <a:endParaRPr lang="en-US" sz="2400">
              <a:ea typeface="Calibri"/>
              <a:cs typeface="Calibri"/>
            </a:endParaRPr>
          </a:p>
          <a:p>
            <a:r>
              <a:rPr lang="en-US" sz="2400" dirty="0" err="1">
                <a:ea typeface="+mn-lt"/>
                <a:cs typeface="+mn-lt"/>
              </a:rPr>
              <a:t>sh</a:t>
            </a:r>
            <a:r>
              <a:rPr lang="en-US" sz="2400" dirty="0">
                <a:ea typeface="+mn-lt"/>
                <a:cs typeface="+mn-lt"/>
              </a:rPr>
              <a:t>-o-p= shop </a:t>
            </a:r>
            <a:endParaRPr lang="en-US" sz="2400">
              <a:ea typeface="Calibri"/>
              <a:cs typeface="Calibri"/>
            </a:endParaRPr>
          </a:p>
          <a:p>
            <a:r>
              <a:rPr lang="en-US" sz="2400" dirty="0">
                <a:ea typeface="+mn-lt"/>
                <a:cs typeface="+mn-lt"/>
              </a:rPr>
              <a:t>n-</a:t>
            </a:r>
            <a:r>
              <a:rPr lang="en-US" sz="2400" dirty="0" err="1">
                <a:ea typeface="+mn-lt"/>
                <a:cs typeface="+mn-lt"/>
              </a:rPr>
              <a:t>igh</a:t>
            </a:r>
            <a:r>
              <a:rPr lang="en-US" sz="2400" dirty="0">
                <a:ea typeface="+mn-lt"/>
                <a:cs typeface="+mn-lt"/>
              </a:rPr>
              <a:t>-t= night    </a:t>
            </a:r>
          </a:p>
          <a:p>
            <a:pPr marL="0" indent="0">
              <a:buNone/>
            </a:pPr>
            <a:r>
              <a:rPr lang="en-US" sz="2000" dirty="0">
                <a:ea typeface="+mn-lt"/>
                <a:cs typeface="+mn-lt"/>
              </a:rPr>
              <a:t>            </a:t>
            </a:r>
            <a:r>
              <a:rPr lang="en-US" dirty="0">
                <a:ea typeface="+mn-lt"/>
                <a:cs typeface="+mn-lt"/>
              </a:rPr>
              <a:t>                                                          </a:t>
            </a:r>
            <a:endParaRPr lang="en-US">
              <a:ea typeface="Calibri"/>
              <a:cs typeface="Calibri"/>
            </a:endParaRPr>
          </a:p>
          <a:p>
            <a:pPr marL="0" indent="0">
              <a:buNone/>
            </a:pPr>
            <a:r>
              <a:rPr lang="en-US" dirty="0">
                <a:ea typeface="Calibri" panose="020F0502020204030204"/>
                <a:cs typeface="Calibri"/>
              </a:rPr>
              <a:t>  </a:t>
            </a:r>
          </a:p>
          <a:p>
            <a:pPr marL="0" indent="0">
              <a:buNone/>
            </a:pPr>
            <a:r>
              <a:rPr lang="en-US" dirty="0">
                <a:ea typeface="Calibri" panose="020F0502020204030204"/>
                <a:cs typeface="Calibri"/>
              </a:rPr>
              <a:t>         </a:t>
            </a:r>
            <a:r>
              <a:rPr lang="en-US" dirty="0">
                <a:ea typeface="+mn-lt"/>
                <a:cs typeface="+mn-lt"/>
                <a:hlinkClick r:id="rId2"/>
              </a:rPr>
              <a:t>https://www.youtube.com/watch?v=dEzfpod5w_Q</a:t>
            </a:r>
            <a:endParaRPr lang="en-US" dirty="0">
              <a:ea typeface="Calibri" panose="020F0502020204030204"/>
              <a:cs typeface="Calibri"/>
            </a:endParaRPr>
          </a:p>
          <a:p>
            <a:pPr marL="0" indent="0">
              <a:buNone/>
            </a:pPr>
            <a:endParaRPr lang="en-US" dirty="0">
              <a:ea typeface="Calibri" panose="020F0502020204030204"/>
              <a:cs typeface="Calibri"/>
            </a:endParaRPr>
          </a:p>
        </p:txBody>
      </p:sp>
      <p:pic>
        <p:nvPicPr>
          <p:cNvPr id="5" name="Picture 4" descr="Logo&#10;&#10;Description automatically generated">
            <a:extLst>
              <a:ext uri="{FF2B5EF4-FFF2-40B4-BE49-F238E27FC236}">
                <a16:creationId xmlns:a16="http://schemas.microsoft.com/office/drawing/2014/main" id="{30F153F4-8FBD-97B8-7128-0BBB3E8AA986}"/>
              </a:ext>
            </a:extLst>
          </p:cNvPr>
          <p:cNvPicPr>
            <a:picLocks noChangeAspect="1"/>
          </p:cNvPicPr>
          <p:nvPr/>
        </p:nvPicPr>
        <p:blipFill>
          <a:blip r:embed="rId3"/>
          <a:stretch>
            <a:fillRect/>
          </a:stretch>
        </p:blipFill>
        <p:spPr>
          <a:xfrm>
            <a:off x="571321" y="293119"/>
            <a:ext cx="2307925" cy="1297197"/>
          </a:xfrm>
          <a:prstGeom prst="rect">
            <a:avLst/>
          </a:prstGeom>
        </p:spPr>
      </p:pic>
      <p:pic>
        <p:nvPicPr>
          <p:cNvPr id="7" name="Picture 4">
            <a:extLst>
              <a:ext uri="{FF2B5EF4-FFF2-40B4-BE49-F238E27FC236}">
                <a16:creationId xmlns:a16="http://schemas.microsoft.com/office/drawing/2014/main" id="{3BFB67D5-A4F8-5F0D-3EFC-9EF9084F6323}"/>
              </a:ext>
            </a:extLst>
          </p:cNvPr>
          <p:cNvPicPr>
            <a:picLocks noChangeAspect="1"/>
          </p:cNvPicPr>
          <p:nvPr/>
        </p:nvPicPr>
        <p:blipFill>
          <a:blip r:embed="rId4"/>
          <a:stretch>
            <a:fillRect/>
          </a:stretch>
        </p:blipFill>
        <p:spPr>
          <a:xfrm>
            <a:off x="9605226" y="3774880"/>
            <a:ext cx="1995578" cy="2834721"/>
          </a:xfrm>
          <a:prstGeom prst="rect">
            <a:avLst/>
          </a:prstGeom>
        </p:spPr>
      </p:pic>
      <p:pic>
        <p:nvPicPr>
          <p:cNvPr id="4" name="Picture 5" descr="Graphical user interface, text, application, chat or text message&#10;&#10;Description automatically generated">
            <a:extLst>
              <a:ext uri="{FF2B5EF4-FFF2-40B4-BE49-F238E27FC236}">
                <a16:creationId xmlns:a16="http://schemas.microsoft.com/office/drawing/2014/main" id="{430AE878-9B5F-9AC9-91AB-322F50D84F15}"/>
              </a:ext>
            </a:extLst>
          </p:cNvPr>
          <p:cNvPicPr>
            <a:picLocks noChangeAspect="1"/>
          </p:cNvPicPr>
          <p:nvPr/>
        </p:nvPicPr>
        <p:blipFill>
          <a:blip r:embed="rId5"/>
          <a:stretch>
            <a:fillRect/>
          </a:stretch>
        </p:blipFill>
        <p:spPr>
          <a:xfrm>
            <a:off x="3650091" y="3554134"/>
            <a:ext cx="4583501" cy="2010704"/>
          </a:xfrm>
          <a:prstGeom prst="rect">
            <a:avLst/>
          </a:prstGeom>
        </p:spPr>
      </p:pic>
    </p:spTree>
    <p:extLst>
      <p:ext uri="{BB962C8B-B14F-4D97-AF65-F5344CB8AC3E}">
        <p14:creationId xmlns:p14="http://schemas.microsoft.com/office/powerpoint/2010/main" val="37986969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651725CC700144B62EA4D81D7C5DE3" ma:contentTypeVersion="20" ma:contentTypeDescription="Create a new document." ma:contentTypeScope="" ma:versionID="e7fe31bbcd9fe01b906a368f65dd6f4d">
  <xsd:schema xmlns:xsd="http://www.w3.org/2001/XMLSchema" xmlns:xs="http://www.w3.org/2001/XMLSchema" xmlns:p="http://schemas.microsoft.com/office/2006/metadata/properties" xmlns:ns1="http://schemas.microsoft.com/sharepoint/v3" xmlns:ns2="4a81686e-a79a-4f2b-9f77-5c350bbcb884" xmlns:ns3="af1c2bd1-002c-46b0-ade6-4b08e69701ec" targetNamespace="http://schemas.microsoft.com/office/2006/metadata/properties" ma:root="true" ma:fieldsID="0a54cdbe184595085c764bf60f02b56d" ns1:_="" ns2:_="" ns3:_="">
    <xsd:import namespace="http://schemas.microsoft.com/sharepoint/v3"/>
    <xsd:import namespace="4a81686e-a79a-4f2b-9f77-5c350bbcb884"/>
    <xsd:import namespace="af1c2bd1-002c-46b0-ade6-4b08e69701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81686e-a79a-4f2b-9f77-5c350bbcb88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44b3845-947e-4f19-bbe4-21688f7fdb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1c2bd1-002c-46b0-ade6-4b08e69701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8ff211-6eec-40eb-bf6d-e5b4aa7a1bca}" ma:internalName="TaxCatchAll" ma:showField="CatchAllData" ma:web="af1c2bd1-002c-46b0-ade6-4b08e69701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a81686e-a79a-4f2b-9f77-5c350bbcb884">
      <Terms xmlns="http://schemas.microsoft.com/office/infopath/2007/PartnerControls"/>
    </lcf76f155ced4ddcb4097134ff3c332f>
    <TaxCatchAll xmlns="af1c2bd1-002c-46b0-ade6-4b08e69701ec"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2A8244E-7547-4DFC-998F-06E718E7FF6C}">
  <ds:schemaRefs>
    <ds:schemaRef ds:uri="http://schemas.microsoft.com/sharepoint/v3/contenttype/forms"/>
  </ds:schemaRefs>
</ds:datastoreItem>
</file>

<file path=customXml/itemProps2.xml><?xml version="1.0" encoding="utf-8"?>
<ds:datastoreItem xmlns:ds="http://schemas.openxmlformats.org/officeDocument/2006/customXml" ds:itemID="{35557761-C96A-4465-92E1-50C0CBAE6A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81686e-a79a-4f2b-9f77-5c350bbcb884"/>
    <ds:schemaRef ds:uri="af1c2bd1-002c-46b0-ade6-4b08e69701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3D88C5-00FB-4056-9FD5-4CDD8F471ABF}">
  <ds:schemaRefs>
    <ds:schemaRef ds:uri="http://purl.org/dc/terms/"/>
    <ds:schemaRef ds:uri="http://schemas.openxmlformats.org/package/2006/metadata/core-properties"/>
    <ds:schemaRef ds:uri="4a81686e-a79a-4f2b-9f77-5c350bbcb884"/>
    <ds:schemaRef ds:uri="http://schemas.microsoft.com/office/2006/documentManagement/types"/>
    <ds:schemaRef ds:uri="af1c2bd1-002c-46b0-ade6-4b08e69701ec"/>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237</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Phonics Workshop</vt:lpstr>
      <vt:lpstr>PowerPoint Presentation</vt:lpstr>
      <vt:lpstr>Reading At TMA</vt:lpstr>
      <vt:lpstr>          What are phonics?</vt:lpstr>
      <vt:lpstr>Why are they important?</vt:lpstr>
      <vt:lpstr>Read Write Inc Phonics (Ruth Miskin)</vt:lpstr>
      <vt:lpstr>How is it taught?</vt:lpstr>
      <vt:lpstr>Terminology</vt:lpstr>
      <vt:lpstr>Fred Talk- used for reading  </vt:lpstr>
      <vt:lpstr>Spellings</vt:lpstr>
      <vt:lpstr>How to:</vt:lpstr>
      <vt:lpstr>Children who have two books</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Sharma</dc:creator>
  <cp:lastModifiedBy>Monica Sharma</cp:lastModifiedBy>
  <cp:revision>400</cp:revision>
  <dcterms:created xsi:type="dcterms:W3CDTF">2022-09-13T11:20:06Z</dcterms:created>
  <dcterms:modified xsi:type="dcterms:W3CDTF">2022-09-27T07:54:13Z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0x01010087651725CC700144B62EA4D81D7C5DE3</vt:lpwstr>
  </property>
  <property fmtid="{D5CDD505-2E9C-101B-9397-08002B2CF9AE}" pid="3" name="MediaServiceImageTags">
    <vt:lpwstr/>
  </property>
</Properties>
</file>